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5"/>
  </p:notesMasterIdLst>
  <p:handoutMasterIdLst>
    <p:handoutMasterId r:id="rId36"/>
  </p:handoutMasterIdLst>
  <p:sldIdLst>
    <p:sldId id="257" r:id="rId4"/>
    <p:sldId id="362" r:id="rId5"/>
    <p:sldId id="377" r:id="rId6"/>
    <p:sldId id="421" r:id="rId7"/>
    <p:sldId id="419" r:id="rId8"/>
    <p:sldId id="409" r:id="rId9"/>
    <p:sldId id="435" r:id="rId10"/>
    <p:sldId id="431" r:id="rId11"/>
    <p:sldId id="432" r:id="rId12"/>
    <p:sldId id="433" r:id="rId13"/>
    <p:sldId id="423" r:id="rId14"/>
    <p:sldId id="413" r:id="rId15"/>
    <p:sldId id="384" r:id="rId16"/>
    <p:sldId id="410" r:id="rId17"/>
    <p:sldId id="402" r:id="rId18"/>
    <p:sldId id="417" r:id="rId19"/>
    <p:sldId id="382" r:id="rId20"/>
    <p:sldId id="412" r:id="rId21"/>
    <p:sldId id="408" r:id="rId22"/>
    <p:sldId id="375" r:id="rId23"/>
    <p:sldId id="414" r:id="rId24"/>
    <p:sldId id="418" r:id="rId25"/>
    <p:sldId id="357" r:id="rId26"/>
    <p:sldId id="332" r:id="rId27"/>
    <p:sldId id="428" r:id="rId28"/>
    <p:sldId id="407" r:id="rId29"/>
    <p:sldId id="406" r:id="rId30"/>
    <p:sldId id="376" r:id="rId31"/>
    <p:sldId id="378" r:id="rId32"/>
    <p:sldId id="383" r:id="rId33"/>
    <p:sldId id="28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Kipp" initials="RK" lastIdx="1" clrIdx="0">
    <p:extLst>
      <p:ext uri="{19B8F6BF-5375-455C-9EA6-DF929625EA0E}">
        <p15:presenceInfo xmlns:p15="http://schemas.microsoft.com/office/powerpoint/2012/main" userId="Rita Kipp" providerId="None"/>
      </p:ext>
    </p:extLst>
  </p:cmAuthor>
  <p:cmAuthor id="2" name="Rita" initials="R" lastIdx="3" clrIdx="1">
    <p:extLst>
      <p:ext uri="{19B8F6BF-5375-455C-9EA6-DF929625EA0E}">
        <p15:presenceInfo xmlns:p15="http://schemas.microsoft.com/office/powerpoint/2012/main" userId="588d9676d7925d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2804" autoAdjust="0"/>
  </p:normalViewPr>
  <p:slideViewPr>
    <p:cSldViewPr>
      <p:cViewPr varScale="1">
        <p:scale>
          <a:sx n="107" d="100"/>
          <a:sy n="107" d="100"/>
        </p:scale>
        <p:origin x="1792"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858"/>
    </p:cViewPr>
  </p:sorterViewPr>
  <p:notesViewPr>
    <p:cSldViewPr>
      <p:cViewPr varScale="1">
        <p:scale>
          <a:sx n="54" d="100"/>
          <a:sy n="54" d="100"/>
        </p:scale>
        <p:origin x="20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2E6C11-43E5-48BE-971D-1A6CAC22601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D8858-283D-49F8-81F6-81CF032365C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6B1D44D-806F-45B3-A99F-3FD0784C0E4A}" type="datetimeFigureOut">
              <a:rPr lang="en-US" smtClean="0"/>
              <a:t>5/1/23</a:t>
            </a:fld>
            <a:endParaRPr lang="en-US"/>
          </a:p>
        </p:txBody>
      </p:sp>
      <p:sp>
        <p:nvSpPr>
          <p:cNvPr id="4" name="Footer Placeholder 3">
            <a:extLst>
              <a:ext uri="{FF2B5EF4-FFF2-40B4-BE49-F238E27FC236}">
                <a16:creationId xmlns:a16="http://schemas.microsoft.com/office/drawing/2014/main" id="{B8078C80-96E0-4951-B7D3-A1B9049AA24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766B7E-DBA6-406D-AAD3-57FF1DFF35B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3DE75F-E33F-45EE-A11F-76890DB56EF4}" type="slidenum">
              <a:rPr lang="en-US" smtClean="0"/>
              <a:t>‹#›</a:t>
            </a:fld>
            <a:endParaRPr lang="en-US"/>
          </a:p>
        </p:txBody>
      </p:sp>
    </p:spTree>
    <p:extLst>
      <p:ext uri="{BB962C8B-B14F-4D97-AF65-F5344CB8AC3E}">
        <p14:creationId xmlns:p14="http://schemas.microsoft.com/office/powerpoint/2010/main" val="1481733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E14A37-49D7-4315-9000-C15651DB727C}" type="datetimeFigureOut">
              <a:rPr lang="en-US" smtClean="0"/>
              <a:t>5/1/23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FF0659-18E9-4216-A2F2-59F4058268D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Take:</a:t>
            </a:r>
          </a:p>
          <a:p>
            <a:endParaRPr lang="en-US" dirty="0"/>
          </a:p>
          <a:p>
            <a:r>
              <a:rPr lang="en-US" dirty="0"/>
              <a:t>Clicker</a:t>
            </a:r>
          </a:p>
          <a:p>
            <a:r>
              <a:rPr lang="en-US" dirty="0"/>
              <a:t>Computer</a:t>
            </a:r>
          </a:p>
          <a:p>
            <a:r>
              <a:rPr lang="en-US" dirty="0" err="1"/>
              <a:t>Hottinger</a:t>
            </a:r>
            <a:r>
              <a:rPr lang="en-US" dirty="0"/>
              <a:t> handout</a:t>
            </a:r>
          </a:p>
          <a:p>
            <a:r>
              <a:rPr lang="en-US" dirty="0"/>
              <a:t>Worksheets</a:t>
            </a:r>
          </a:p>
          <a:p>
            <a:r>
              <a:rPr lang="en-US" dirty="0"/>
              <a:t>Copies of Bylaws and Committees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5/1/23 11:15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QESTIONS on Presidents Report???</a:t>
            </a:r>
          </a:p>
        </p:txBody>
      </p:sp>
      <p:sp>
        <p:nvSpPr>
          <p:cNvPr id="4" name="Slide Number Placeholder 3"/>
          <p:cNvSpPr>
            <a:spLocks noGrp="1"/>
          </p:cNvSpPr>
          <p:nvPr>
            <p:ph type="sldNum" sz="quarter" idx="5"/>
          </p:nvPr>
        </p:nvSpPr>
        <p:spPr/>
        <p:txBody>
          <a:bodyPr/>
          <a:lstStyle/>
          <a:p>
            <a:fld id="{F1FF0659-18E9-4216-A2F2-59F4058268DC}" type="slidenum">
              <a:rPr lang="en-US" smtClean="0"/>
              <a:t>23</a:t>
            </a:fld>
            <a:endParaRPr lang="en-US"/>
          </a:p>
        </p:txBody>
      </p:sp>
    </p:spTree>
    <p:extLst>
      <p:ext uri="{BB962C8B-B14F-4D97-AF65-F5344CB8AC3E}">
        <p14:creationId xmlns:p14="http://schemas.microsoft.com/office/powerpoint/2010/main" val="135502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FF0659-18E9-4216-A2F2-59F4058268DC}" type="slidenum">
              <a:rPr lang="en-US" smtClean="0"/>
              <a:t>31</a:t>
            </a:fld>
            <a:endParaRPr lang="en-US"/>
          </a:p>
        </p:txBody>
      </p:sp>
    </p:spTree>
    <p:extLst>
      <p:ext uri="{BB962C8B-B14F-4D97-AF65-F5344CB8AC3E}">
        <p14:creationId xmlns:p14="http://schemas.microsoft.com/office/powerpoint/2010/main" val="379109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762000"/>
            <a:ext cx="7681913" cy="2362201"/>
          </a:xfrm>
        </p:spPr>
        <p:txBody>
          <a:bodyPr/>
          <a:lstStyle/>
          <a:p>
            <a:pPr algn="ctr"/>
            <a:r>
              <a:rPr lang="en-US" dirty="0"/>
              <a:t>Annual Meeting</a:t>
            </a:r>
            <a:br>
              <a:rPr lang="en-US" dirty="0"/>
            </a:br>
            <a:r>
              <a:rPr lang="en-US" sz="3200" dirty="0"/>
              <a:t>April 25, 2023</a:t>
            </a:r>
            <a:br>
              <a:rPr lang="en-US" dirty="0"/>
            </a:br>
            <a:br>
              <a:rPr lang="en-US" dirty="0"/>
            </a:br>
            <a:br>
              <a:rPr lang="en-US" dirty="0"/>
            </a:br>
            <a:br>
              <a:rPr lang="en-US" dirty="0"/>
            </a:br>
            <a:br>
              <a:rPr lang="en-US" dirty="0"/>
            </a:br>
            <a:br>
              <a:rPr lang="en-US" dirty="0"/>
            </a:br>
            <a:r>
              <a:rPr lang="en-US" sz="3600" dirty="0"/>
              <a:t>League of Women Voters of Licking County</a:t>
            </a:r>
          </a:p>
        </p:txBody>
      </p:sp>
      <p:pic>
        <p:nvPicPr>
          <p:cNvPr id="6" name="Picture 5">
            <a:extLst>
              <a:ext uri="{FF2B5EF4-FFF2-40B4-BE49-F238E27FC236}">
                <a16:creationId xmlns:a16="http://schemas.microsoft.com/office/drawing/2014/main" id="{13853DFE-EE68-48FB-8C76-950FBAAD1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90" y="2225040"/>
            <a:ext cx="5254031" cy="3017520"/>
          </a:xfrm>
          <a:prstGeom prst="rect">
            <a:avLst/>
          </a:prstGeom>
          <a:ln w="38100">
            <a:solidFill>
              <a:srgbClr val="FF0000"/>
            </a:solid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8F57-418F-2F38-2D2C-D07D60C90EA7}"/>
              </a:ext>
            </a:extLst>
          </p:cNvPr>
          <p:cNvSpPr>
            <a:spLocks noGrp="1"/>
          </p:cNvSpPr>
          <p:nvPr>
            <p:ph type="title"/>
          </p:nvPr>
        </p:nvSpPr>
        <p:spPr/>
        <p:txBody>
          <a:bodyPr/>
          <a:lstStyle/>
          <a:p>
            <a:pPr algn="ctr"/>
            <a:r>
              <a:rPr lang="en-US" dirty="0"/>
              <a:t>Survey of Members</a:t>
            </a:r>
          </a:p>
        </p:txBody>
      </p:sp>
      <p:pic>
        <p:nvPicPr>
          <p:cNvPr id="5" name="Picture 4">
            <a:extLst>
              <a:ext uri="{FF2B5EF4-FFF2-40B4-BE49-F238E27FC236}">
                <a16:creationId xmlns:a16="http://schemas.microsoft.com/office/drawing/2014/main" id="{6DA2D0C9-FDAC-BE20-DD7F-D5E73717061E}"/>
              </a:ext>
            </a:extLst>
          </p:cNvPr>
          <p:cNvPicPr>
            <a:picLocks noChangeAspect="1"/>
          </p:cNvPicPr>
          <p:nvPr/>
        </p:nvPicPr>
        <p:blipFill>
          <a:blip r:embed="rId2"/>
          <a:stretch>
            <a:fillRect/>
          </a:stretch>
        </p:blipFill>
        <p:spPr>
          <a:xfrm>
            <a:off x="533400" y="1295400"/>
            <a:ext cx="8249478" cy="4781120"/>
          </a:xfrm>
          <a:prstGeom prst="rect">
            <a:avLst/>
          </a:prstGeom>
        </p:spPr>
      </p:pic>
    </p:spTree>
    <p:extLst>
      <p:ext uri="{BB962C8B-B14F-4D97-AF65-F5344CB8AC3E}">
        <p14:creationId xmlns:p14="http://schemas.microsoft.com/office/powerpoint/2010/main" val="11147773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80F3-31A8-4D5A-BCE8-14B0ABFA1383}"/>
              </a:ext>
            </a:extLst>
          </p:cNvPr>
          <p:cNvSpPr>
            <a:spLocks noGrp="1"/>
          </p:cNvSpPr>
          <p:nvPr>
            <p:ph type="title"/>
          </p:nvPr>
        </p:nvSpPr>
        <p:spPr>
          <a:xfrm>
            <a:off x="381000" y="230188"/>
            <a:ext cx="8382000" cy="2215991"/>
          </a:xfrm>
        </p:spPr>
        <p:txBody>
          <a:bodyPr/>
          <a:lstStyle/>
          <a:p>
            <a:pPr algn="ctr"/>
            <a:r>
              <a:rPr lang="en-US" dirty="0"/>
              <a:t>President’s Report</a:t>
            </a:r>
            <a:br>
              <a:rPr lang="en-US" dirty="0"/>
            </a:br>
            <a:r>
              <a:rPr lang="en-US" sz="4000" dirty="0"/>
              <a:t>High School Voter Registration</a:t>
            </a:r>
            <a:br>
              <a:rPr lang="en-US" sz="4000" dirty="0"/>
            </a:br>
            <a:br>
              <a:rPr lang="en-US" sz="3600" dirty="0"/>
            </a:br>
            <a:r>
              <a:rPr lang="en-US" sz="3600" dirty="0"/>
              <a:t>Spring 2023</a:t>
            </a:r>
          </a:p>
        </p:txBody>
      </p:sp>
      <p:pic>
        <p:nvPicPr>
          <p:cNvPr id="3" name="Picture 2">
            <a:extLst>
              <a:ext uri="{FF2B5EF4-FFF2-40B4-BE49-F238E27FC236}">
                <a16:creationId xmlns:a16="http://schemas.microsoft.com/office/drawing/2014/main" id="{4B45CE74-3A72-EDB3-3B8F-B46E6ED453D2}"/>
              </a:ext>
            </a:extLst>
          </p:cNvPr>
          <p:cNvPicPr>
            <a:picLocks noChangeAspect="1"/>
          </p:cNvPicPr>
          <p:nvPr/>
        </p:nvPicPr>
        <p:blipFill>
          <a:blip r:embed="rId2"/>
          <a:stretch>
            <a:fillRect/>
          </a:stretch>
        </p:blipFill>
        <p:spPr>
          <a:xfrm>
            <a:off x="838200" y="2883008"/>
            <a:ext cx="2344704" cy="2834640"/>
          </a:xfrm>
          <a:prstGeom prst="rect">
            <a:avLst/>
          </a:prstGeom>
          <a:ln w="28575">
            <a:solidFill>
              <a:srgbClr val="FF0000"/>
            </a:solidFill>
          </a:ln>
        </p:spPr>
      </p:pic>
      <p:sp>
        <p:nvSpPr>
          <p:cNvPr id="5" name="TextBox 4">
            <a:extLst>
              <a:ext uri="{FF2B5EF4-FFF2-40B4-BE49-F238E27FC236}">
                <a16:creationId xmlns:a16="http://schemas.microsoft.com/office/drawing/2014/main" id="{D6E8B16D-91C6-3AD0-049E-7571D55C496B}"/>
              </a:ext>
            </a:extLst>
          </p:cNvPr>
          <p:cNvSpPr txBox="1"/>
          <p:nvPr/>
        </p:nvSpPr>
        <p:spPr>
          <a:xfrm>
            <a:off x="3276600" y="2176670"/>
            <a:ext cx="4876800" cy="4247317"/>
          </a:xfrm>
          <a:prstGeom prst="rect">
            <a:avLst/>
          </a:prstGeom>
          <a:noFill/>
        </p:spPr>
        <p:txBody>
          <a:bodyPr wrap="square" rtlCol="0">
            <a:spAutoFit/>
          </a:bodyPr>
          <a:lstStyle/>
          <a:p>
            <a:endParaRPr lang="en-US" dirty="0"/>
          </a:p>
          <a:p>
            <a:pPr algn="ctr"/>
            <a:endParaRPr lang="en-US" sz="3600" dirty="0"/>
          </a:p>
          <a:p>
            <a:pPr algn="ctr"/>
            <a:r>
              <a:rPr lang="en-US" sz="3600" dirty="0"/>
              <a:t>12 High Schools</a:t>
            </a:r>
          </a:p>
          <a:p>
            <a:pPr algn="ctr"/>
            <a:endParaRPr lang="en-US" sz="3600" dirty="0"/>
          </a:p>
          <a:p>
            <a:pPr algn="ctr"/>
            <a:r>
              <a:rPr lang="en-US" sz="3600" dirty="0"/>
              <a:t>56  Volunteers</a:t>
            </a:r>
          </a:p>
          <a:p>
            <a:pPr algn="ctr"/>
            <a:r>
              <a:rPr lang="en-US" sz="3600" dirty="0"/>
              <a:t> </a:t>
            </a:r>
          </a:p>
          <a:p>
            <a:pPr algn="ctr"/>
            <a:r>
              <a:rPr lang="en-US" sz="3600" dirty="0"/>
              <a:t>583 Voters Registered</a:t>
            </a:r>
          </a:p>
          <a:p>
            <a:endParaRPr lang="en-US" sz="3600" dirty="0"/>
          </a:p>
        </p:txBody>
      </p:sp>
    </p:spTree>
    <p:extLst>
      <p:ext uri="{BB962C8B-B14F-4D97-AF65-F5344CB8AC3E}">
        <p14:creationId xmlns:p14="http://schemas.microsoft.com/office/powerpoint/2010/main" val="3174843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80F3-31A8-4D5A-BCE8-14B0ABFA1383}"/>
              </a:ext>
            </a:extLst>
          </p:cNvPr>
          <p:cNvSpPr>
            <a:spLocks noGrp="1"/>
          </p:cNvSpPr>
          <p:nvPr>
            <p:ph type="title"/>
          </p:nvPr>
        </p:nvSpPr>
        <p:spPr>
          <a:xfrm>
            <a:off x="381000" y="230188"/>
            <a:ext cx="8382000" cy="1163395"/>
          </a:xfrm>
        </p:spPr>
        <p:txBody>
          <a:bodyPr/>
          <a:lstStyle/>
          <a:p>
            <a:pPr algn="ctr"/>
            <a:r>
              <a:rPr lang="en-US" dirty="0"/>
              <a:t>President’s Report</a:t>
            </a:r>
            <a:br>
              <a:rPr lang="en-US" dirty="0"/>
            </a:br>
            <a:r>
              <a:rPr lang="en-US" sz="3600" dirty="0"/>
              <a:t>Voter Registration</a:t>
            </a:r>
          </a:p>
        </p:txBody>
      </p:sp>
      <p:pic>
        <p:nvPicPr>
          <p:cNvPr id="4" name="Picture 3">
            <a:extLst>
              <a:ext uri="{FF2B5EF4-FFF2-40B4-BE49-F238E27FC236}">
                <a16:creationId xmlns:a16="http://schemas.microsoft.com/office/drawing/2014/main" id="{FB7D3AD4-2F84-F9E7-7878-70BE71CB6283}"/>
              </a:ext>
            </a:extLst>
          </p:cNvPr>
          <p:cNvPicPr>
            <a:picLocks noChangeAspect="1"/>
          </p:cNvPicPr>
          <p:nvPr/>
        </p:nvPicPr>
        <p:blipFill>
          <a:blip r:embed="rId2"/>
          <a:stretch>
            <a:fillRect/>
          </a:stretch>
        </p:blipFill>
        <p:spPr>
          <a:xfrm>
            <a:off x="704455" y="1304612"/>
            <a:ext cx="1754372" cy="2011680"/>
          </a:xfrm>
          <a:prstGeom prst="rect">
            <a:avLst/>
          </a:prstGeom>
          <a:ln w="28575">
            <a:solidFill>
              <a:schemeClr val="tx1"/>
            </a:solidFill>
          </a:ln>
        </p:spPr>
      </p:pic>
      <p:pic>
        <p:nvPicPr>
          <p:cNvPr id="6" name="Picture 5">
            <a:extLst>
              <a:ext uri="{FF2B5EF4-FFF2-40B4-BE49-F238E27FC236}">
                <a16:creationId xmlns:a16="http://schemas.microsoft.com/office/drawing/2014/main" id="{E2290A7A-F214-7E3D-A3F4-CA55EDA97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377018"/>
            <a:ext cx="1788511" cy="2011680"/>
          </a:xfrm>
          <a:prstGeom prst="rect">
            <a:avLst/>
          </a:prstGeom>
          <a:ln w="28575">
            <a:solidFill>
              <a:schemeClr val="tx1"/>
            </a:solidFill>
          </a:ln>
        </p:spPr>
      </p:pic>
      <p:pic>
        <p:nvPicPr>
          <p:cNvPr id="10" name="Picture 9">
            <a:extLst>
              <a:ext uri="{FF2B5EF4-FFF2-40B4-BE49-F238E27FC236}">
                <a16:creationId xmlns:a16="http://schemas.microsoft.com/office/drawing/2014/main" id="{2290C765-BB15-4A95-0203-2E8114DD0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603" y="1647951"/>
            <a:ext cx="2816924" cy="2834640"/>
          </a:xfrm>
          <a:prstGeom prst="rect">
            <a:avLst/>
          </a:prstGeom>
          <a:ln w="28575">
            <a:solidFill>
              <a:schemeClr val="tx1"/>
            </a:solidFill>
          </a:ln>
        </p:spPr>
      </p:pic>
      <p:pic>
        <p:nvPicPr>
          <p:cNvPr id="12" name="Picture 11">
            <a:extLst>
              <a:ext uri="{FF2B5EF4-FFF2-40B4-BE49-F238E27FC236}">
                <a16:creationId xmlns:a16="http://schemas.microsoft.com/office/drawing/2014/main" id="{9CFCEEFC-3884-5725-8BD8-F38BE9023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8797" y="3836231"/>
            <a:ext cx="1920240" cy="2008094"/>
          </a:xfrm>
          <a:prstGeom prst="rect">
            <a:avLst/>
          </a:prstGeom>
          <a:ln w="28575">
            <a:solidFill>
              <a:schemeClr val="tx1"/>
            </a:solidFill>
          </a:ln>
        </p:spPr>
      </p:pic>
      <p:pic>
        <p:nvPicPr>
          <p:cNvPr id="16" name="Picture 15">
            <a:extLst>
              <a:ext uri="{FF2B5EF4-FFF2-40B4-BE49-F238E27FC236}">
                <a16:creationId xmlns:a16="http://schemas.microsoft.com/office/drawing/2014/main" id="{E0FFA34E-CDA2-C07A-4132-1C2920AC8D3C}"/>
              </a:ext>
            </a:extLst>
          </p:cNvPr>
          <p:cNvPicPr>
            <a:picLocks noChangeAspect="1"/>
          </p:cNvPicPr>
          <p:nvPr/>
        </p:nvPicPr>
        <p:blipFill rotWithShape="1">
          <a:blip r:embed="rId6">
            <a:extLst>
              <a:ext uri="{28A0092B-C50C-407E-A947-70E740481C1C}">
                <a14:useLocalDpi xmlns:a14="http://schemas.microsoft.com/office/drawing/2010/main" val="0"/>
              </a:ext>
            </a:extLst>
          </a:blip>
          <a:srcRect l="7363" t="32526"/>
          <a:stretch/>
        </p:blipFill>
        <p:spPr>
          <a:xfrm>
            <a:off x="5411398" y="3836231"/>
            <a:ext cx="2505139" cy="2468880"/>
          </a:xfrm>
          <a:prstGeom prst="rect">
            <a:avLst/>
          </a:prstGeom>
          <a:ln w="28575">
            <a:solidFill>
              <a:schemeClr val="tx1"/>
            </a:solidFill>
          </a:ln>
        </p:spPr>
      </p:pic>
    </p:spTree>
    <p:extLst>
      <p:ext uri="{BB962C8B-B14F-4D97-AF65-F5344CB8AC3E}">
        <p14:creationId xmlns:p14="http://schemas.microsoft.com/office/powerpoint/2010/main" val="31916903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FBBC-55DF-463E-93C5-DEDF4FF285AC}"/>
              </a:ext>
            </a:extLst>
          </p:cNvPr>
          <p:cNvSpPr>
            <a:spLocks noGrp="1"/>
          </p:cNvSpPr>
          <p:nvPr>
            <p:ph type="title"/>
          </p:nvPr>
        </p:nvSpPr>
        <p:spPr/>
        <p:txBody>
          <a:bodyPr/>
          <a:lstStyle/>
          <a:p>
            <a:pPr algn="ctr"/>
            <a:r>
              <a:rPr lang="en-US" dirty="0"/>
              <a:t>President’s Report</a:t>
            </a:r>
          </a:p>
        </p:txBody>
      </p:sp>
      <p:sp>
        <p:nvSpPr>
          <p:cNvPr id="3" name="Text Placeholder 2">
            <a:extLst>
              <a:ext uri="{FF2B5EF4-FFF2-40B4-BE49-F238E27FC236}">
                <a16:creationId xmlns:a16="http://schemas.microsoft.com/office/drawing/2014/main" id="{9C4AF22E-320D-46CD-9925-DA87C68A1E5F}"/>
              </a:ext>
            </a:extLst>
          </p:cNvPr>
          <p:cNvSpPr>
            <a:spLocks noGrp="1"/>
          </p:cNvSpPr>
          <p:nvPr>
            <p:ph type="body" sz="quarter" idx="10"/>
          </p:nvPr>
        </p:nvSpPr>
        <p:spPr>
          <a:xfrm>
            <a:off x="381000" y="1411552"/>
            <a:ext cx="8382000" cy="3003899"/>
          </a:xfrm>
        </p:spPr>
        <p:txBody>
          <a:bodyPr/>
          <a:lstStyle/>
          <a:p>
            <a:pPr marL="0" indent="0" algn="ctr">
              <a:buNone/>
            </a:pPr>
            <a:r>
              <a:rPr lang="en-US" sz="3600" dirty="0"/>
              <a:t>Voter Registration and Information</a:t>
            </a:r>
          </a:p>
          <a:p>
            <a:pPr marL="0" indent="0">
              <a:buNone/>
            </a:pPr>
            <a:endParaRPr lang="en-US" dirty="0"/>
          </a:p>
          <a:p>
            <a:pPr marL="517525" lvl="1" indent="0">
              <a:buNone/>
            </a:pPr>
            <a:endParaRPr lang="en-US" dirty="0"/>
          </a:p>
          <a:p>
            <a:pPr marL="517525" lvl="1" indent="0">
              <a:buNone/>
            </a:pPr>
            <a:endParaRPr lang="en-US" dirty="0"/>
          </a:p>
          <a:p>
            <a:pPr marL="517525" lvl="1"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17463FA1-49B1-D253-1C6E-A571CC7F09FA}"/>
              </a:ext>
            </a:extLst>
          </p:cNvPr>
          <p:cNvPicPr>
            <a:picLocks noChangeAspect="1"/>
          </p:cNvPicPr>
          <p:nvPr/>
        </p:nvPicPr>
        <p:blipFill rotWithShape="1">
          <a:blip r:embed="rId2">
            <a:extLst>
              <a:ext uri="{28A0092B-C50C-407E-A947-70E740481C1C}">
                <a14:useLocalDpi xmlns:a14="http://schemas.microsoft.com/office/drawing/2010/main" val="0"/>
              </a:ext>
            </a:extLst>
          </a:blip>
          <a:srcRect l="16249" t="8333" r="17502"/>
          <a:stretch/>
        </p:blipFill>
        <p:spPr>
          <a:xfrm>
            <a:off x="609600" y="2152318"/>
            <a:ext cx="3566160" cy="2220441"/>
          </a:xfrm>
          <a:prstGeom prst="rect">
            <a:avLst/>
          </a:prstGeom>
          <a:ln w="28575">
            <a:solidFill>
              <a:schemeClr val="tx1"/>
            </a:solidFill>
          </a:ln>
        </p:spPr>
      </p:pic>
      <p:pic>
        <p:nvPicPr>
          <p:cNvPr id="7" name="Picture 6">
            <a:extLst>
              <a:ext uri="{FF2B5EF4-FFF2-40B4-BE49-F238E27FC236}">
                <a16:creationId xmlns:a16="http://schemas.microsoft.com/office/drawing/2014/main" id="{F59B7596-02F3-7CBE-D7E4-17F78799AA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 r="4802"/>
          <a:stretch/>
        </p:blipFill>
        <p:spPr>
          <a:xfrm>
            <a:off x="2392680" y="4067248"/>
            <a:ext cx="2011680" cy="2483260"/>
          </a:xfrm>
          <a:prstGeom prst="rect">
            <a:avLst/>
          </a:prstGeom>
          <a:ln w="28575">
            <a:solidFill>
              <a:schemeClr val="tx1"/>
            </a:solidFill>
          </a:ln>
        </p:spPr>
      </p:pic>
      <p:pic>
        <p:nvPicPr>
          <p:cNvPr id="9" name="Picture 8">
            <a:extLst>
              <a:ext uri="{FF2B5EF4-FFF2-40B4-BE49-F238E27FC236}">
                <a16:creationId xmlns:a16="http://schemas.microsoft.com/office/drawing/2014/main" id="{22DBD6B5-37F0-9D56-E383-0B9FE1855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715" y="2188818"/>
            <a:ext cx="2928685" cy="2743200"/>
          </a:xfrm>
          <a:prstGeom prst="rect">
            <a:avLst/>
          </a:prstGeom>
          <a:ln w="28575">
            <a:solidFill>
              <a:schemeClr val="tx1"/>
            </a:solidFill>
          </a:ln>
        </p:spPr>
      </p:pic>
      <p:pic>
        <p:nvPicPr>
          <p:cNvPr id="6" name="Picture 5">
            <a:extLst>
              <a:ext uri="{FF2B5EF4-FFF2-40B4-BE49-F238E27FC236}">
                <a16:creationId xmlns:a16="http://schemas.microsoft.com/office/drawing/2014/main" id="{110725E2-7F2F-9972-956C-C5142753B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5815" y="4165878"/>
            <a:ext cx="2348385" cy="2286000"/>
          </a:xfrm>
          <a:prstGeom prst="rect">
            <a:avLst/>
          </a:prstGeom>
          <a:ln w="28575">
            <a:solidFill>
              <a:schemeClr val="tx1"/>
            </a:solidFill>
          </a:ln>
        </p:spPr>
      </p:pic>
    </p:spTree>
    <p:extLst>
      <p:ext uri="{BB962C8B-B14F-4D97-AF65-F5344CB8AC3E}">
        <p14:creationId xmlns:p14="http://schemas.microsoft.com/office/powerpoint/2010/main" val="16780152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714E-F227-45D8-9939-5234FAE1F921}"/>
              </a:ext>
            </a:extLst>
          </p:cNvPr>
          <p:cNvSpPr>
            <a:spLocks noGrp="1"/>
          </p:cNvSpPr>
          <p:nvPr>
            <p:ph type="title"/>
          </p:nvPr>
        </p:nvSpPr>
        <p:spPr>
          <a:xfrm>
            <a:off x="381000" y="230188"/>
            <a:ext cx="8382000" cy="1163395"/>
          </a:xfrm>
        </p:spPr>
        <p:txBody>
          <a:bodyPr/>
          <a:lstStyle/>
          <a:p>
            <a:pPr algn="ctr"/>
            <a:r>
              <a:rPr lang="en-US" dirty="0"/>
              <a:t>President’s Report</a:t>
            </a:r>
            <a:br>
              <a:rPr lang="en-US" dirty="0"/>
            </a:br>
            <a:r>
              <a:rPr lang="en-US" sz="3600" dirty="0"/>
              <a:t>Fourth of July Festival</a:t>
            </a:r>
          </a:p>
        </p:txBody>
      </p:sp>
      <p:pic>
        <p:nvPicPr>
          <p:cNvPr id="4" name="Picture 3">
            <a:extLst>
              <a:ext uri="{FF2B5EF4-FFF2-40B4-BE49-F238E27FC236}">
                <a16:creationId xmlns:a16="http://schemas.microsoft.com/office/drawing/2014/main" id="{A182A866-E42C-DE90-13FB-093B6302E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10" y="2438400"/>
            <a:ext cx="6962380" cy="3383280"/>
          </a:xfrm>
          <a:prstGeom prst="rect">
            <a:avLst/>
          </a:prstGeom>
          <a:ln w="28575">
            <a:solidFill>
              <a:schemeClr val="tx1"/>
            </a:solidFill>
          </a:ln>
        </p:spPr>
      </p:pic>
    </p:spTree>
    <p:extLst>
      <p:ext uri="{BB962C8B-B14F-4D97-AF65-F5344CB8AC3E}">
        <p14:creationId xmlns:p14="http://schemas.microsoft.com/office/powerpoint/2010/main" val="11810830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80F3-31A8-4D5A-BCE8-14B0ABFA1383}"/>
              </a:ext>
            </a:extLst>
          </p:cNvPr>
          <p:cNvSpPr>
            <a:spLocks noGrp="1"/>
          </p:cNvSpPr>
          <p:nvPr>
            <p:ph type="title"/>
          </p:nvPr>
        </p:nvSpPr>
        <p:spPr/>
        <p:txBody>
          <a:bodyPr/>
          <a:lstStyle/>
          <a:p>
            <a:pPr algn="ctr"/>
            <a:r>
              <a:rPr lang="en-US" dirty="0"/>
              <a:t>President’s Report</a:t>
            </a:r>
          </a:p>
        </p:txBody>
      </p:sp>
      <p:sp>
        <p:nvSpPr>
          <p:cNvPr id="6" name="Text Placeholder 5">
            <a:extLst>
              <a:ext uri="{FF2B5EF4-FFF2-40B4-BE49-F238E27FC236}">
                <a16:creationId xmlns:a16="http://schemas.microsoft.com/office/drawing/2014/main" id="{65529195-0E26-40DF-84D8-ACD68C0D8C19}"/>
              </a:ext>
            </a:extLst>
          </p:cNvPr>
          <p:cNvSpPr>
            <a:spLocks noGrp="1"/>
          </p:cNvSpPr>
          <p:nvPr>
            <p:ph type="body" sz="quarter" idx="10"/>
          </p:nvPr>
        </p:nvSpPr>
        <p:spPr>
          <a:xfrm>
            <a:off x="381000" y="1411552"/>
            <a:ext cx="8382000" cy="443198"/>
          </a:xfrm>
        </p:spPr>
        <p:txBody>
          <a:bodyPr/>
          <a:lstStyle/>
          <a:p>
            <a:pPr marL="0" indent="0" algn="ctr">
              <a:buNone/>
            </a:pPr>
            <a:r>
              <a:rPr lang="en-US" dirty="0"/>
              <a:t>Online Voter Guide: Vote411</a:t>
            </a:r>
          </a:p>
        </p:txBody>
      </p:sp>
      <p:pic>
        <p:nvPicPr>
          <p:cNvPr id="4" name="Picture 3">
            <a:extLst>
              <a:ext uri="{FF2B5EF4-FFF2-40B4-BE49-F238E27FC236}">
                <a16:creationId xmlns:a16="http://schemas.microsoft.com/office/drawing/2014/main" id="{2FF38181-CA08-3B93-9CFE-4BB8E5D7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965" y="2798896"/>
            <a:ext cx="2926080" cy="3080080"/>
          </a:xfrm>
          <a:prstGeom prst="rect">
            <a:avLst/>
          </a:prstGeom>
          <a:ln w="28575">
            <a:solidFill>
              <a:schemeClr val="tx1"/>
            </a:solidFill>
          </a:ln>
        </p:spPr>
      </p:pic>
      <p:pic>
        <p:nvPicPr>
          <p:cNvPr id="9" name="Picture 8">
            <a:extLst>
              <a:ext uri="{FF2B5EF4-FFF2-40B4-BE49-F238E27FC236}">
                <a16:creationId xmlns:a16="http://schemas.microsoft.com/office/drawing/2014/main" id="{6FB3C976-898A-71E4-66AE-2F9B59CB0065}"/>
              </a:ext>
            </a:extLst>
          </p:cNvPr>
          <p:cNvPicPr>
            <a:picLocks noChangeAspect="1"/>
          </p:cNvPicPr>
          <p:nvPr/>
        </p:nvPicPr>
        <p:blipFill rotWithShape="1">
          <a:blip r:embed="rId3">
            <a:extLst>
              <a:ext uri="{28A0092B-C50C-407E-A947-70E740481C1C}">
                <a14:useLocalDpi xmlns:a14="http://schemas.microsoft.com/office/drawing/2010/main" val="0"/>
              </a:ext>
            </a:extLst>
          </a:blip>
          <a:srcRect l="43651" t="11111" b="41111"/>
          <a:stretch/>
        </p:blipFill>
        <p:spPr>
          <a:xfrm>
            <a:off x="960120" y="2875896"/>
            <a:ext cx="3019646" cy="2926080"/>
          </a:xfrm>
          <a:prstGeom prst="rect">
            <a:avLst/>
          </a:prstGeom>
          <a:ln w="28575">
            <a:solidFill>
              <a:schemeClr val="tx1"/>
            </a:solidFill>
          </a:ln>
        </p:spPr>
      </p:pic>
      <p:sp>
        <p:nvSpPr>
          <p:cNvPr id="10" name="TextBox 9">
            <a:extLst>
              <a:ext uri="{FF2B5EF4-FFF2-40B4-BE49-F238E27FC236}">
                <a16:creationId xmlns:a16="http://schemas.microsoft.com/office/drawing/2014/main" id="{EBA4A315-3F97-9D4E-A89F-51E85D7C3AFA}"/>
              </a:ext>
            </a:extLst>
          </p:cNvPr>
          <p:cNvSpPr txBox="1"/>
          <p:nvPr/>
        </p:nvSpPr>
        <p:spPr>
          <a:xfrm>
            <a:off x="457200" y="2057400"/>
            <a:ext cx="4267200" cy="461665"/>
          </a:xfrm>
          <a:prstGeom prst="rect">
            <a:avLst/>
          </a:prstGeom>
          <a:noFill/>
        </p:spPr>
        <p:txBody>
          <a:bodyPr wrap="square" rtlCol="0">
            <a:spAutoFit/>
          </a:bodyPr>
          <a:lstStyle/>
          <a:p>
            <a:pPr algn="ctr"/>
            <a:r>
              <a:rPr lang="en-US" sz="2400" dirty="0"/>
              <a:t>Thank you Laura Joseph!</a:t>
            </a:r>
          </a:p>
        </p:txBody>
      </p:sp>
    </p:spTree>
    <p:extLst>
      <p:ext uri="{BB962C8B-B14F-4D97-AF65-F5344CB8AC3E}">
        <p14:creationId xmlns:p14="http://schemas.microsoft.com/office/powerpoint/2010/main" val="36965748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A6FACA-B31D-CA8A-36E6-FDD06ABF72FA}"/>
              </a:ext>
            </a:extLst>
          </p:cNvPr>
          <p:cNvSpPr>
            <a:spLocks noGrp="1"/>
          </p:cNvSpPr>
          <p:nvPr>
            <p:ph type="title"/>
          </p:nvPr>
        </p:nvSpPr>
        <p:spPr>
          <a:xfrm>
            <a:off x="381000" y="230188"/>
            <a:ext cx="8382000" cy="1163395"/>
          </a:xfrm>
        </p:spPr>
        <p:txBody>
          <a:bodyPr/>
          <a:lstStyle/>
          <a:p>
            <a:pPr algn="ctr"/>
            <a:r>
              <a:rPr lang="en-US" dirty="0"/>
              <a:t>President’s Report</a:t>
            </a:r>
            <a:br>
              <a:rPr lang="en-US" dirty="0"/>
            </a:br>
            <a:r>
              <a:rPr lang="en-US" sz="3600" dirty="0"/>
              <a:t>Educational Events</a:t>
            </a:r>
            <a:endParaRPr lang="en-US" dirty="0"/>
          </a:p>
        </p:txBody>
      </p:sp>
      <p:sp>
        <p:nvSpPr>
          <p:cNvPr id="5" name="Content Placeholder 4">
            <a:extLst>
              <a:ext uri="{FF2B5EF4-FFF2-40B4-BE49-F238E27FC236}">
                <a16:creationId xmlns:a16="http://schemas.microsoft.com/office/drawing/2014/main" id="{7EE063D3-5A86-744C-11B7-EF21D9B6C300}"/>
              </a:ext>
            </a:extLst>
          </p:cNvPr>
          <p:cNvSpPr>
            <a:spLocks noGrp="1"/>
          </p:cNvSpPr>
          <p:nvPr>
            <p:ph sz="half" idx="1"/>
          </p:nvPr>
        </p:nvSpPr>
        <p:spPr>
          <a:xfrm>
            <a:off x="367748" y="1377018"/>
            <a:ext cx="4114800" cy="5921621"/>
          </a:xfrm>
        </p:spPr>
        <p:txBody>
          <a:bodyPr/>
          <a:lstStyle/>
          <a:p>
            <a:pPr marL="0" indent="0">
              <a:buNone/>
            </a:pPr>
            <a:endParaRPr lang="en-US" dirty="0"/>
          </a:p>
          <a:p>
            <a:pPr marL="0" indent="0">
              <a:buNone/>
            </a:pPr>
            <a:r>
              <a:rPr lang="en-US" dirty="0"/>
              <a:t>Panel: the New Voting Laws     </a:t>
            </a:r>
            <a:r>
              <a:rPr lang="en-US" sz="2400" dirty="0"/>
              <a:t>March 2023</a:t>
            </a:r>
          </a:p>
          <a:p>
            <a:pPr marL="0" indent="0">
              <a:buNone/>
            </a:pPr>
            <a:endParaRPr lang="en-US" dirty="0"/>
          </a:p>
          <a:p>
            <a:pPr marL="0" indent="0">
              <a:buNone/>
            </a:pPr>
            <a:r>
              <a:rPr lang="en-US" sz="2400" dirty="0"/>
              <a:t>         With Denison University</a:t>
            </a:r>
          </a:p>
          <a:p>
            <a:pPr marL="0" indent="0">
              <a:buNone/>
            </a:pPr>
            <a:endParaRPr lang="en-US" dirty="0"/>
          </a:p>
          <a:p>
            <a:pPr marL="0" indent="0">
              <a:buNone/>
            </a:pPr>
            <a:endParaRPr lang="en-US" dirty="0"/>
          </a:p>
          <a:p>
            <a:pPr marL="0" indent="0">
              <a:buNone/>
            </a:pPr>
            <a:endParaRPr lang="en-US" sz="2800" dirty="0"/>
          </a:p>
          <a:p>
            <a:pPr marL="0" indent="0">
              <a:buNone/>
            </a:pPr>
            <a:r>
              <a:rPr lang="en-US" sz="2800" dirty="0"/>
              <a:t>Ranked Choice Voting</a:t>
            </a:r>
          </a:p>
          <a:p>
            <a:pPr marL="0" indent="0">
              <a:buNone/>
            </a:pPr>
            <a:r>
              <a:rPr lang="en-US" sz="2400" dirty="0"/>
              <a:t>April 2022                   </a:t>
            </a:r>
          </a:p>
          <a:p>
            <a:pPr marL="0" indent="0">
              <a:buNone/>
            </a:pPr>
            <a:endParaRPr lang="en-US" dirty="0"/>
          </a:p>
          <a:p>
            <a:pPr marL="0" indent="0">
              <a:buNone/>
            </a:pPr>
            <a:endParaRPr lang="en-US" dirty="0"/>
          </a:p>
          <a:p>
            <a:pPr marL="0" indent="0">
              <a:buNone/>
            </a:pPr>
            <a:endParaRPr lang="en-US" dirty="0"/>
          </a:p>
        </p:txBody>
      </p:sp>
      <p:pic>
        <p:nvPicPr>
          <p:cNvPr id="7" name="Content Placeholder 6">
            <a:extLst>
              <a:ext uri="{FF2B5EF4-FFF2-40B4-BE49-F238E27FC236}">
                <a16:creationId xmlns:a16="http://schemas.microsoft.com/office/drawing/2014/main" id="{ADB2A240-61B4-6AFB-6609-8D65DCC3572B}"/>
              </a:ext>
            </a:extLst>
          </p:cNvPr>
          <p:cNvPicPr>
            <a:picLocks noGrp="1" noChangeAspect="1"/>
          </p:cNvPicPr>
          <p:nvPr>
            <p:ph sz="half" idx="2"/>
          </p:nvPr>
        </p:nvPicPr>
        <p:blipFill>
          <a:blip r:embed="rId2"/>
          <a:stretch>
            <a:fillRect/>
          </a:stretch>
        </p:blipFill>
        <p:spPr>
          <a:xfrm>
            <a:off x="4267200" y="2549027"/>
            <a:ext cx="4016828" cy="2926080"/>
          </a:xfrm>
          <a:prstGeom prst="rect">
            <a:avLst/>
          </a:prstGeom>
          <a:ln w="28575">
            <a:solidFill>
              <a:schemeClr val="tx1"/>
            </a:solidFill>
          </a:ln>
        </p:spPr>
      </p:pic>
    </p:spTree>
    <p:extLst>
      <p:ext uri="{BB962C8B-B14F-4D97-AF65-F5344CB8AC3E}">
        <p14:creationId xmlns:p14="http://schemas.microsoft.com/office/powerpoint/2010/main" val="16385149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80F3-31A8-4D5A-BCE8-14B0ABFA1383}"/>
              </a:ext>
            </a:extLst>
          </p:cNvPr>
          <p:cNvSpPr>
            <a:spLocks noGrp="1"/>
          </p:cNvSpPr>
          <p:nvPr>
            <p:ph type="title"/>
          </p:nvPr>
        </p:nvSpPr>
        <p:spPr>
          <a:xfrm>
            <a:off x="381000" y="230188"/>
            <a:ext cx="8382000" cy="1163395"/>
          </a:xfrm>
        </p:spPr>
        <p:txBody>
          <a:bodyPr/>
          <a:lstStyle/>
          <a:p>
            <a:pPr algn="ctr"/>
            <a:r>
              <a:rPr lang="en-US" dirty="0"/>
              <a:t>President’s Report</a:t>
            </a:r>
            <a:br>
              <a:rPr lang="en-US" dirty="0"/>
            </a:br>
            <a:r>
              <a:rPr lang="en-US" sz="3600" dirty="0"/>
              <a:t>Educational Events</a:t>
            </a:r>
          </a:p>
        </p:txBody>
      </p:sp>
      <p:sp>
        <p:nvSpPr>
          <p:cNvPr id="3" name="Text Placeholder 2">
            <a:extLst>
              <a:ext uri="{FF2B5EF4-FFF2-40B4-BE49-F238E27FC236}">
                <a16:creationId xmlns:a16="http://schemas.microsoft.com/office/drawing/2014/main" id="{C35EA9B3-2101-4DCD-BFC7-C355AA627252}"/>
              </a:ext>
            </a:extLst>
          </p:cNvPr>
          <p:cNvSpPr>
            <a:spLocks noGrp="1"/>
          </p:cNvSpPr>
          <p:nvPr>
            <p:ph type="body" sz="quarter" idx="10"/>
          </p:nvPr>
        </p:nvSpPr>
        <p:spPr>
          <a:xfrm>
            <a:off x="381000" y="1411552"/>
            <a:ext cx="8382000" cy="586006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Granville Public Library Display on Voting</a:t>
            </a:r>
          </a:p>
          <a:p>
            <a:pPr marL="0" indent="0" algn="just">
              <a:buNone/>
            </a:pPr>
            <a:r>
              <a:rPr lang="en-US" dirty="0"/>
              <a:t>                                </a:t>
            </a:r>
            <a:r>
              <a:rPr lang="en-US" sz="2400" dirty="0"/>
              <a:t>October 2022</a:t>
            </a:r>
          </a:p>
          <a:p>
            <a:pPr marL="0" indent="0">
              <a:buNone/>
            </a:pPr>
            <a:endParaRPr lang="en-US" dirty="0"/>
          </a:p>
        </p:txBody>
      </p:sp>
      <p:pic>
        <p:nvPicPr>
          <p:cNvPr id="5" name="Picture 4">
            <a:extLst>
              <a:ext uri="{FF2B5EF4-FFF2-40B4-BE49-F238E27FC236}">
                <a16:creationId xmlns:a16="http://schemas.microsoft.com/office/drawing/2014/main" id="{225C4BCD-EE29-D5AA-AFAC-09443986E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54480"/>
            <a:ext cx="4713914" cy="3749040"/>
          </a:xfrm>
          <a:prstGeom prst="rect">
            <a:avLst/>
          </a:prstGeom>
          <a:ln w="28575">
            <a:solidFill>
              <a:schemeClr val="tx1"/>
            </a:solidFill>
          </a:ln>
        </p:spPr>
      </p:pic>
    </p:spTree>
    <p:extLst>
      <p:ext uri="{BB962C8B-B14F-4D97-AF65-F5344CB8AC3E}">
        <p14:creationId xmlns:p14="http://schemas.microsoft.com/office/powerpoint/2010/main" val="38284518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F9EF-9EBE-43D8-88A1-E2A52A15C98C}"/>
              </a:ext>
            </a:extLst>
          </p:cNvPr>
          <p:cNvSpPr>
            <a:spLocks noGrp="1"/>
          </p:cNvSpPr>
          <p:nvPr>
            <p:ph type="title"/>
          </p:nvPr>
        </p:nvSpPr>
        <p:spPr/>
        <p:txBody>
          <a:bodyPr/>
          <a:lstStyle/>
          <a:p>
            <a:pPr algn="ctr"/>
            <a:r>
              <a:rPr lang="en-US" dirty="0"/>
              <a:t>Observer Corps </a:t>
            </a:r>
          </a:p>
        </p:txBody>
      </p:sp>
      <p:sp>
        <p:nvSpPr>
          <p:cNvPr id="3" name="Text Placeholder 2">
            <a:extLst>
              <a:ext uri="{FF2B5EF4-FFF2-40B4-BE49-F238E27FC236}">
                <a16:creationId xmlns:a16="http://schemas.microsoft.com/office/drawing/2014/main" id="{8C127FB7-E3E9-48DA-AEC6-04256FA1DBA0}"/>
              </a:ext>
            </a:extLst>
          </p:cNvPr>
          <p:cNvSpPr>
            <a:spLocks noGrp="1"/>
          </p:cNvSpPr>
          <p:nvPr>
            <p:ph type="body" sz="quarter" idx="10"/>
          </p:nvPr>
        </p:nvSpPr>
        <p:spPr>
          <a:xfrm>
            <a:off x="381000" y="1447800"/>
            <a:ext cx="8382000" cy="6118470"/>
          </a:xfrm>
        </p:spPr>
        <p:txBody>
          <a:bodyPr/>
          <a:lstStyle/>
          <a:p>
            <a:pPr marL="0" marR="0" indent="0" algn="ctr">
              <a:lnSpc>
                <a:spcPct val="107000"/>
              </a:lnSpc>
              <a:spcBef>
                <a:spcPts val="0"/>
              </a:spcBef>
              <a:spcAft>
                <a:spcPts val="0"/>
              </a:spcAft>
              <a:buNone/>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Coordinator: Lyn Robertson </a:t>
            </a:r>
          </a:p>
          <a:p>
            <a:pPr marL="0" marR="0" indent="0" algn="ctr">
              <a:lnSpc>
                <a:spcPct val="107000"/>
              </a:lnSpc>
              <a:spcBef>
                <a:spcPts val="0"/>
              </a:spcBef>
              <a:spcAft>
                <a:spcPts val="0"/>
              </a:spcAft>
              <a:buNone/>
            </a:pPr>
            <a:endParaRPr lang="en-US" sz="20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20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Board of Health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Elizabeth </a:t>
            </a:r>
            <a:r>
              <a:rPr lang="en-US" sz="2000" b="1" dirty="0" err="1">
                <a:effectLst/>
                <a:latin typeface="Arial Narrow" panose="020B0606020202030204" pitchFamily="34" charset="0"/>
                <a:ea typeface="Times New Roman" panose="02020603050405020304" pitchFamily="18" charset="0"/>
                <a:cs typeface="Times New Roman" panose="02020603050405020304" pitchFamily="18" charset="0"/>
              </a:rPr>
              <a:t>Dillenburg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County Commissioners</a:t>
            </a:r>
            <a:r>
              <a:rPr lang="en-US" sz="20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r>
              <a:rPr lang="en-US" sz="2000" b="1" dirty="0">
                <a:latin typeface="Arial Narrow" panose="020B0606020202030204" pitchFamily="34" charset="0"/>
                <a:ea typeface="Times New Roman" panose="02020603050405020304" pitchFamily="18" charset="0"/>
                <a:cs typeface="Times New Roman" panose="02020603050405020304" pitchFamily="18" charset="0"/>
              </a:rPr>
              <a:t>			</a:t>
            </a: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Irene Kennedy</a:t>
            </a:r>
          </a:p>
          <a:p>
            <a:pPr marL="0" marR="0" indent="0">
              <a:lnSpc>
                <a:spcPct val="107000"/>
              </a:lnSpc>
              <a:spcBef>
                <a:spcPts val="0"/>
              </a:spcBef>
              <a:spcAft>
                <a:spcPts val="0"/>
              </a:spcAft>
              <a:buNone/>
            </a:pPr>
            <a:r>
              <a:rPr lang="en-US" sz="2000" b="1" dirty="0">
                <a:effectLst/>
                <a:latin typeface="Arial Narrow" panose="020B0606020202030204" pitchFamily="34" charset="0"/>
                <a:ea typeface="Calibri" panose="020F0502020204030204" pitchFamily="34" charset="0"/>
                <a:cs typeface="Times New Roman" panose="02020603050405020304" pitchFamily="18" charset="0"/>
              </a:rPr>
              <a:t>			Joe </a:t>
            </a:r>
            <a:r>
              <a:rPr lang="en-US" sz="2000" b="1" dirty="0" err="1">
                <a:effectLst/>
                <a:latin typeface="Arial Narrow" panose="020B0606020202030204" pitchFamily="34" charset="0"/>
                <a:ea typeface="Calibri" panose="020F0502020204030204" pitchFamily="34" charset="0"/>
                <a:cs typeface="Times New Roman" panose="02020603050405020304" pitchFamily="18" charset="0"/>
              </a:rPr>
              <a:t>Kenndey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2000" b="1" dirty="0">
                <a:latin typeface="Arial Narrow" panose="020B0606020202030204" pitchFamily="34" charset="0"/>
                <a:ea typeface="Times New Roman" panose="02020603050405020304" pitchFamily="18" charset="0"/>
                <a:cs typeface="Times New Roman" panose="02020603050405020304" pitchFamily="18" charset="0"/>
              </a:rPr>
              <a:t>Dave </a:t>
            </a:r>
            <a:r>
              <a:rPr lang="en-US" sz="2000" b="1" dirty="0" err="1">
                <a:latin typeface="Arial Narrow" panose="020B0606020202030204" pitchFamily="34" charset="0"/>
                <a:ea typeface="Times New Roman" panose="02020603050405020304" pitchFamily="18" charset="0"/>
                <a:cs typeface="Times New Roman" panose="02020603050405020304" pitchFamily="18" charset="0"/>
              </a:rPr>
              <a:t>Lipstreu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Judy Stansbury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Karen </a:t>
            </a:r>
            <a:r>
              <a:rPr lang="en-US" sz="2000" b="1" dirty="0" err="1">
                <a:effectLst/>
                <a:latin typeface="Arial Narrow" panose="020B0606020202030204" pitchFamily="34" charset="0"/>
                <a:ea typeface="Times New Roman" panose="02020603050405020304" pitchFamily="18" charset="0"/>
                <a:cs typeface="Times New Roman" panose="02020603050405020304" pitchFamily="18" charset="0"/>
              </a:rPr>
              <a:t>Semer</a:t>
            </a: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(sub</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B80C5FCC-8E77-4A1C-ADFE-03078AF60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61636"/>
            <a:ext cx="2664000" cy="3017520"/>
          </a:xfrm>
          <a:prstGeom prst="rect">
            <a:avLst/>
          </a:prstGeom>
          <a:ln w="31750">
            <a:solidFill>
              <a:schemeClr val="accent1"/>
            </a:solidFill>
          </a:ln>
        </p:spPr>
      </p:pic>
    </p:spTree>
    <p:extLst>
      <p:ext uri="{BB962C8B-B14F-4D97-AF65-F5344CB8AC3E}">
        <p14:creationId xmlns:p14="http://schemas.microsoft.com/office/powerpoint/2010/main" val="2436568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F9EF-9EBE-43D8-88A1-E2A52A15C98C}"/>
              </a:ext>
            </a:extLst>
          </p:cNvPr>
          <p:cNvSpPr>
            <a:spLocks noGrp="1"/>
          </p:cNvSpPr>
          <p:nvPr>
            <p:ph type="title"/>
          </p:nvPr>
        </p:nvSpPr>
        <p:spPr/>
        <p:txBody>
          <a:bodyPr/>
          <a:lstStyle/>
          <a:p>
            <a:pPr algn="ctr"/>
            <a:r>
              <a:rPr lang="en-US" dirty="0"/>
              <a:t>Observer Corps </a:t>
            </a:r>
          </a:p>
        </p:txBody>
      </p:sp>
      <p:sp>
        <p:nvSpPr>
          <p:cNvPr id="3" name="Text Placeholder 2">
            <a:extLst>
              <a:ext uri="{FF2B5EF4-FFF2-40B4-BE49-F238E27FC236}">
                <a16:creationId xmlns:a16="http://schemas.microsoft.com/office/drawing/2014/main" id="{8C127FB7-E3E9-48DA-AEC6-04256FA1DBA0}"/>
              </a:ext>
            </a:extLst>
          </p:cNvPr>
          <p:cNvSpPr>
            <a:spLocks noGrp="1"/>
          </p:cNvSpPr>
          <p:nvPr>
            <p:ph type="body" sz="quarter" idx="10"/>
          </p:nvPr>
        </p:nvSpPr>
        <p:spPr>
          <a:xfrm>
            <a:off x="381000" y="1478844"/>
            <a:ext cx="8382000" cy="5785366"/>
          </a:xfrm>
        </p:spPr>
        <p:txBody>
          <a:bodyPr/>
          <a:lstStyle/>
          <a:p>
            <a:pPr marL="0" marR="0" indent="0" algn="ctr">
              <a:lnSpc>
                <a:spcPct val="107000"/>
              </a:lnSpc>
              <a:spcBef>
                <a:spcPts val="0"/>
              </a:spcBef>
              <a:spcAft>
                <a:spcPts val="0"/>
              </a:spcAft>
              <a:buNone/>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Coordinator: Lyn Robertson </a:t>
            </a:r>
          </a:p>
          <a:p>
            <a:pPr marL="0" marR="0" indent="0" algn="ctr">
              <a:lnSpc>
                <a:spcPct val="107000"/>
              </a:lnSpc>
              <a:spcBef>
                <a:spcPts val="0"/>
              </a:spcBef>
              <a:spcAft>
                <a:spcPts val="0"/>
              </a:spcAft>
              <a:buNone/>
            </a:pP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Board of Education, Granville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Barb Lechner</a:t>
            </a:r>
          </a:p>
          <a:p>
            <a:pPr marL="60325" marR="0" indent="0">
              <a:lnSpc>
                <a:spcPct val="107000"/>
              </a:lnSpc>
              <a:spcBef>
                <a:spcPts val="0"/>
              </a:spcBef>
              <a:spcAft>
                <a:spcPts val="0"/>
              </a:spcAft>
              <a:buNone/>
            </a:pPr>
            <a:r>
              <a:rPr lang="en-US" sz="2000" b="1" dirty="0">
                <a:latin typeface="Arial Narrow" panose="020B0606020202030204" pitchFamily="34" charset="0"/>
                <a:ea typeface="Calibri" panose="020F0502020204030204" pitchFamily="34" charset="0"/>
                <a:cs typeface="Times New Roman" panose="02020603050405020304" pitchFamily="18" charset="0"/>
              </a:rPr>
              <a:t>			Susan Richardson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Board of Elections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r>
              <a:rPr lang="en-US" sz="2000" b="1" dirty="0">
                <a:effectLst/>
                <a:latin typeface="Arial Narrow" panose="020B0606020202030204" pitchFamily="34" charset="0"/>
                <a:ea typeface="Times New Roman" panose="02020603050405020304" pitchFamily="18" charset="0"/>
                <a:cs typeface="Times New Roman" panose="02020603050405020304" pitchFamily="18" charset="0"/>
              </a:rPr>
              <a:t>			Jerry Griffin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Granville Village Council</a:t>
            </a:r>
          </a:p>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Diana Beardsley</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60325"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B80C5FCC-8E77-4A1C-ADFE-03078AF60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61636"/>
            <a:ext cx="2664000" cy="3017520"/>
          </a:xfrm>
          <a:prstGeom prst="rect">
            <a:avLst/>
          </a:prstGeom>
          <a:ln w="31750">
            <a:solidFill>
              <a:schemeClr val="accent1"/>
            </a:solidFill>
          </a:ln>
        </p:spPr>
      </p:pic>
    </p:spTree>
    <p:extLst>
      <p:ext uri="{BB962C8B-B14F-4D97-AF65-F5344CB8AC3E}">
        <p14:creationId xmlns:p14="http://schemas.microsoft.com/office/powerpoint/2010/main" val="3455658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C9DF-1FB9-45E4-8F48-47B0D38232C9}"/>
              </a:ext>
            </a:extLst>
          </p:cNvPr>
          <p:cNvSpPr>
            <a:spLocks noGrp="1"/>
          </p:cNvSpPr>
          <p:nvPr>
            <p:ph type="title"/>
          </p:nvPr>
        </p:nvSpPr>
        <p:spPr/>
        <p:txBody>
          <a:bodyPr/>
          <a:lstStyle/>
          <a:p>
            <a:pPr algn="ctr"/>
            <a:r>
              <a:rPr lang="en-US" dirty="0"/>
              <a:t>Agenda</a:t>
            </a:r>
          </a:p>
        </p:txBody>
      </p:sp>
      <p:sp>
        <p:nvSpPr>
          <p:cNvPr id="3" name="Text Placeholder 2">
            <a:extLst>
              <a:ext uri="{FF2B5EF4-FFF2-40B4-BE49-F238E27FC236}">
                <a16:creationId xmlns:a16="http://schemas.microsoft.com/office/drawing/2014/main" id="{96221E89-EA4E-49EE-8FC8-C3D639ECEBD0}"/>
              </a:ext>
            </a:extLst>
          </p:cNvPr>
          <p:cNvSpPr>
            <a:spLocks noGrp="1"/>
          </p:cNvSpPr>
          <p:nvPr>
            <p:ph type="body" sz="quarter" idx="10"/>
          </p:nvPr>
        </p:nvSpPr>
        <p:spPr>
          <a:xfrm>
            <a:off x="381000" y="1411552"/>
            <a:ext cx="8382000" cy="5860066"/>
          </a:xfrm>
        </p:spPr>
        <p:txBody>
          <a:bodyPr/>
          <a:lstStyle/>
          <a:p>
            <a:r>
              <a:rPr lang="en-US" dirty="0"/>
              <a:t>President’s Report</a:t>
            </a:r>
          </a:p>
          <a:p>
            <a:endParaRPr lang="en-US" dirty="0"/>
          </a:p>
          <a:p>
            <a:r>
              <a:rPr lang="en-US" dirty="0"/>
              <a:t>Approval of Minutes of April 28, 2022</a:t>
            </a:r>
          </a:p>
          <a:p>
            <a:pPr marL="0" indent="0">
              <a:buNone/>
            </a:pPr>
            <a:endParaRPr lang="en-US" dirty="0"/>
          </a:p>
          <a:p>
            <a:r>
              <a:rPr lang="en-US" dirty="0"/>
              <a:t>Treasurer’s Report</a:t>
            </a:r>
          </a:p>
          <a:p>
            <a:pPr marL="0" indent="0">
              <a:buNone/>
            </a:pPr>
            <a:endParaRPr lang="en-US" dirty="0"/>
          </a:p>
          <a:p>
            <a:r>
              <a:rPr lang="en-US" dirty="0"/>
              <a:t>New Business</a:t>
            </a:r>
          </a:p>
          <a:p>
            <a:pPr lvl="1"/>
            <a:r>
              <a:rPr lang="en-US" sz="2400" dirty="0"/>
              <a:t>Proposed Budget 2023-2024                     Jane Wilken</a:t>
            </a:r>
          </a:p>
          <a:p>
            <a:pPr lvl="1"/>
            <a:r>
              <a:rPr lang="en-US" sz="2400" dirty="0"/>
              <a:t>Slate of Nominations		                   Jim </a:t>
            </a:r>
            <a:r>
              <a:rPr lang="en-US" sz="2400" dirty="0" err="1"/>
              <a:t>Bidigare</a:t>
            </a:r>
            <a:endParaRPr lang="en-US" sz="2400" dirty="0"/>
          </a:p>
          <a:p>
            <a:pPr lvl="1"/>
            <a:r>
              <a:rPr lang="en-US" sz="2400" dirty="0"/>
              <a:t>Program (Action and Advocacy)	      Jim </a:t>
            </a:r>
            <a:r>
              <a:rPr lang="en-US" sz="2400" dirty="0" err="1"/>
              <a:t>Bidigare</a:t>
            </a:r>
            <a:r>
              <a:rPr lang="en-US" sz="2400" dirty="0"/>
              <a:t> </a:t>
            </a:r>
          </a:p>
          <a:p>
            <a:endParaRPr lang="en-US" sz="2400" dirty="0"/>
          </a:p>
          <a:p>
            <a:endParaRPr lang="en-US" dirty="0"/>
          </a:p>
        </p:txBody>
      </p:sp>
    </p:spTree>
    <p:extLst>
      <p:ext uri="{BB962C8B-B14F-4D97-AF65-F5344CB8AC3E}">
        <p14:creationId xmlns:p14="http://schemas.microsoft.com/office/powerpoint/2010/main" val="34661557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F023-3B1E-4452-815B-C58D0E6C5AE0}"/>
              </a:ext>
            </a:extLst>
          </p:cNvPr>
          <p:cNvSpPr>
            <a:spLocks noGrp="1"/>
          </p:cNvSpPr>
          <p:nvPr>
            <p:ph type="title"/>
          </p:nvPr>
        </p:nvSpPr>
        <p:spPr>
          <a:xfrm>
            <a:off x="381000" y="230188"/>
            <a:ext cx="8382000" cy="1661993"/>
          </a:xfrm>
        </p:spPr>
        <p:txBody>
          <a:bodyPr/>
          <a:lstStyle/>
          <a:p>
            <a:r>
              <a:rPr lang="en-US" dirty="0"/>
              <a:t>President’s Report</a:t>
            </a:r>
            <a:br>
              <a:rPr lang="en-US" dirty="0"/>
            </a:br>
            <a:r>
              <a:rPr lang="en-US" sz="3600" dirty="0"/>
              <a:t>Advocacy and Action</a:t>
            </a:r>
            <a:br>
              <a:rPr lang="en-US" sz="3600" dirty="0"/>
            </a:br>
            <a:endParaRPr lang="en-US" sz="3600" dirty="0"/>
          </a:p>
        </p:txBody>
      </p:sp>
      <p:sp>
        <p:nvSpPr>
          <p:cNvPr id="3" name="Content Placeholder 2">
            <a:extLst>
              <a:ext uri="{FF2B5EF4-FFF2-40B4-BE49-F238E27FC236}">
                <a16:creationId xmlns:a16="http://schemas.microsoft.com/office/drawing/2014/main" id="{AC2AA101-52AA-411B-BF6E-AE6766E5523F}"/>
              </a:ext>
            </a:extLst>
          </p:cNvPr>
          <p:cNvSpPr>
            <a:spLocks noGrp="1"/>
          </p:cNvSpPr>
          <p:nvPr>
            <p:ph sz="half" idx="1"/>
          </p:nvPr>
        </p:nvSpPr>
        <p:spPr>
          <a:xfrm>
            <a:off x="381000" y="1411553"/>
            <a:ext cx="4114800" cy="861774"/>
          </a:xfrm>
        </p:spPr>
        <p:txBody>
          <a:bodyPr/>
          <a:lstStyle/>
          <a:p>
            <a:endParaRPr lang="en-US" dirty="0"/>
          </a:p>
          <a:p>
            <a:pPr marL="0" indent="0">
              <a:buNone/>
            </a:pPr>
            <a:endParaRPr lang="en-US" dirty="0"/>
          </a:p>
        </p:txBody>
      </p:sp>
      <p:sp useBgFill="1">
        <p:nvSpPr>
          <p:cNvPr id="5" name="Content Placeholder 4">
            <a:extLst>
              <a:ext uri="{FF2B5EF4-FFF2-40B4-BE49-F238E27FC236}">
                <a16:creationId xmlns:a16="http://schemas.microsoft.com/office/drawing/2014/main" id="{4DA7ACE6-1C17-6B0D-493F-95B9596D4D8C}"/>
              </a:ext>
            </a:extLst>
          </p:cNvPr>
          <p:cNvSpPr>
            <a:spLocks noGrp="1"/>
          </p:cNvSpPr>
          <p:nvPr>
            <p:ph sz="half" idx="2"/>
          </p:nvPr>
        </p:nvSpPr>
        <p:spPr>
          <a:xfrm>
            <a:off x="381000" y="1600200"/>
            <a:ext cx="8382000" cy="4585871"/>
          </a:xfrm>
        </p:spPr>
        <p:txBody>
          <a:bodyPr/>
          <a:lstStyle/>
          <a:p>
            <a:pPr marL="0" indent="0">
              <a:buNone/>
            </a:pPr>
            <a:endParaRPr lang="en-US" dirty="0"/>
          </a:p>
          <a:p>
            <a:endParaRPr lang="en-US" dirty="0"/>
          </a:p>
          <a:p>
            <a:endParaRPr lang="en-US" dirty="0"/>
          </a:p>
          <a:p>
            <a:r>
              <a:rPr lang="en-US" dirty="0"/>
              <a:t>Joint Rally on Fair Maps  -  </a:t>
            </a:r>
          </a:p>
          <a:p>
            <a:pPr lvl="1"/>
            <a:r>
              <a:rPr lang="en-US" dirty="0"/>
              <a:t>April 2022</a:t>
            </a:r>
          </a:p>
          <a:p>
            <a:pPr marL="0" indent="0">
              <a:buNone/>
            </a:pPr>
            <a:endParaRPr lang="en-US" dirty="0"/>
          </a:p>
          <a:p>
            <a:r>
              <a:rPr lang="en-US" dirty="0"/>
              <a:t>Granville Village Proposal on Residential Solar</a:t>
            </a:r>
          </a:p>
          <a:p>
            <a:endParaRPr lang="en-US" dirty="0"/>
          </a:p>
          <a:p>
            <a:r>
              <a:rPr lang="en-US" dirty="0"/>
              <a:t>Defending Students’ Right to Vote</a:t>
            </a:r>
          </a:p>
          <a:p>
            <a:endParaRPr lang="en-US" dirty="0"/>
          </a:p>
        </p:txBody>
      </p:sp>
      <p:pic>
        <p:nvPicPr>
          <p:cNvPr id="8" name="Picture 7">
            <a:extLst>
              <a:ext uri="{FF2B5EF4-FFF2-40B4-BE49-F238E27FC236}">
                <a16:creationId xmlns:a16="http://schemas.microsoft.com/office/drawing/2014/main" id="{A23DB99C-B04C-EACF-F2EC-1B8118064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54930" y="1572845"/>
            <a:ext cx="2651760" cy="1988820"/>
          </a:xfrm>
          <a:prstGeom prst="rect">
            <a:avLst/>
          </a:prstGeom>
          <a:ln w="28575">
            <a:solidFill>
              <a:schemeClr val="tx1"/>
            </a:solidFill>
          </a:ln>
        </p:spPr>
      </p:pic>
    </p:spTree>
    <p:extLst>
      <p:ext uri="{BB962C8B-B14F-4D97-AF65-F5344CB8AC3E}">
        <p14:creationId xmlns:p14="http://schemas.microsoft.com/office/powerpoint/2010/main" val="42921928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F023-3B1E-4452-815B-C58D0E6C5AE0}"/>
              </a:ext>
            </a:extLst>
          </p:cNvPr>
          <p:cNvSpPr>
            <a:spLocks noGrp="1"/>
          </p:cNvSpPr>
          <p:nvPr>
            <p:ph type="title"/>
          </p:nvPr>
        </p:nvSpPr>
        <p:spPr>
          <a:xfrm>
            <a:off x="381000" y="230188"/>
            <a:ext cx="8382000" cy="2659190"/>
          </a:xfrm>
        </p:spPr>
        <p:txBody>
          <a:bodyPr/>
          <a:lstStyle/>
          <a:p>
            <a:pPr algn="ctr"/>
            <a:r>
              <a:rPr lang="en-US" dirty="0"/>
              <a:t>President’s Report</a:t>
            </a:r>
            <a:br>
              <a:rPr lang="en-US" dirty="0"/>
            </a:br>
            <a:r>
              <a:rPr lang="en-US" sz="3600" dirty="0"/>
              <a:t>Advocacy and Action</a:t>
            </a:r>
            <a:br>
              <a:rPr lang="en-US" sz="3600" dirty="0"/>
            </a:b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AC2AA101-52AA-411B-BF6E-AE6766E5523F}"/>
              </a:ext>
            </a:extLst>
          </p:cNvPr>
          <p:cNvSpPr>
            <a:spLocks noGrp="1"/>
          </p:cNvSpPr>
          <p:nvPr>
            <p:ph sz="half" idx="1"/>
          </p:nvPr>
        </p:nvSpPr>
        <p:spPr>
          <a:xfrm>
            <a:off x="381000" y="1411553"/>
            <a:ext cx="4114800" cy="861774"/>
          </a:xfrm>
        </p:spPr>
        <p:txBody>
          <a:bodyPr/>
          <a:lstStyle/>
          <a:p>
            <a:endParaRPr lang="en-US" dirty="0"/>
          </a:p>
          <a:p>
            <a:pPr marL="0" indent="0">
              <a:buNone/>
            </a:pPr>
            <a:endParaRPr lang="en-US" dirty="0"/>
          </a:p>
        </p:txBody>
      </p:sp>
      <p:sp useBgFill="1">
        <p:nvSpPr>
          <p:cNvPr id="5" name="Content Placeholder 4">
            <a:extLst>
              <a:ext uri="{FF2B5EF4-FFF2-40B4-BE49-F238E27FC236}">
                <a16:creationId xmlns:a16="http://schemas.microsoft.com/office/drawing/2014/main" id="{4DA7ACE6-1C17-6B0D-493F-95B9596D4D8C}"/>
              </a:ext>
            </a:extLst>
          </p:cNvPr>
          <p:cNvSpPr>
            <a:spLocks noGrp="1"/>
          </p:cNvSpPr>
          <p:nvPr>
            <p:ph sz="half" idx="2"/>
          </p:nvPr>
        </p:nvSpPr>
        <p:spPr>
          <a:xfrm>
            <a:off x="381000" y="1600200"/>
            <a:ext cx="8382000" cy="5189113"/>
          </a:xfrm>
        </p:spPr>
        <p:txBody>
          <a:bodyPr/>
          <a:lstStyle/>
          <a:p>
            <a:endParaRPr lang="en-US" dirty="0"/>
          </a:p>
          <a:p>
            <a:endParaRPr lang="en-US" dirty="0"/>
          </a:p>
          <a:p>
            <a:endParaRPr lang="en-US" dirty="0"/>
          </a:p>
          <a:p>
            <a:endParaRPr lang="en-US" dirty="0"/>
          </a:p>
          <a:p>
            <a:r>
              <a:rPr lang="en-US" dirty="0"/>
              <a:t>Asphalt Plants Proposed in Alexandria</a:t>
            </a:r>
          </a:p>
          <a:p>
            <a:pPr marL="658786" lvl="2" indent="0">
              <a:buNone/>
            </a:pPr>
            <a:r>
              <a:rPr lang="en-US" sz="2400" dirty="0"/>
              <a:t>Letters to the Editor, EPA, Planning  Commission, St. Albans Twp. Trustees</a:t>
            </a:r>
          </a:p>
          <a:p>
            <a:pPr marL="658786" lvl="2" indent="0">
              <a:buNone/>
            </a:pPr>
            <a:endParaRPr lang="en-US" sz="2400" dirty="0"/>
          </a:p>
          <a:p>
            <a:r>
              <a:rPr lang="en-US" dirty="0"/>
              <a:t>Licking County Board of Elections </a:t>
            </a:r>
          </a:p>
          <a:p>
            <a:pPr marL="333362" lvl="1" indent="0">
              <a:buNone/>
            </a:pPr>
            <a:r>
              <a:rPr lang="en-US" dirty="0"/>
              <a:t>	Board procedures</a:t>
            </a:r>
          </a:p>
          <a:p>
            <a:pPr lvl="1"/>
            <a:endParaRPr lang="en-US" dirty="0"/>
          </a:p>
          <a:p>
            <a:endParaRPr lang="en-US" dirty="0"/>
          </a:p>
        </p:txBody>
      </p:sp>
      <p:pic>
        <p:nvPicPr>
          <p:cNvPr id="6" name="Picture 5">
            <a:extLst>
              <a:ext uri="{FF2B5EF4-FFF2-40B4-BE49-F238E27FC236}">
                <a16:creationId xmlns:a16="http://schemas.microsoft.com/office/drawing/2014/main" id="{BF43C6B8-51D0-EFF0-387A-F3DFD2A9A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00200"/>
            <a:ext cx="2763520" cy="1554480"/>
          </a:xfrm>
          <a:prstGeom prst="rect">
            <a:avLst/>
          </a:prstGeom>
          <a:ln w="28575">
            <a:solidFill>
              <a:schemeClr val="tx1"/>
            </a:solidFill>
          </a:ln>
        </p:spPr>
      </p:pic>
    </p:spTree>
    <p:extLst>
      <p:ext uri="{BB962C8B-B14F-4D97-AF65-F5344CB8AC3E}">
        <p14:creationId xmlns:p14="http://schemas.microsoft.com/office/powerpoint/2010/main" val="10863162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FBBC-55DF-463E-93C5-DEDF4FF285AC}"/>
              </a:ext>
            </a:extLst>
          </p:cNvPr>
          <p:cNvSpPr>
            <a:spLocks noGrp="1"/>
          </p:cNvSpPr>
          <p:nvPr>
            <p:ph type="title"/>
          </p:nvPr>
        </p:nvSpPr>
        <p:spPr/>
        <p:txBody>
          <a:bodyPr/>
          <a:lstStyle/>
          <a:p>
            <a:pPr algn="ctr"/>
            <a:r>
              <a:rPr lang="en-US" dirty="0"/>
              <a:t>President’s Report</a:t>
            </a:r>
          </a:p>
        </p:txBody>
      </p:sp>
      <p:sp>
        <p:nvSpPr>
          <p:cNvPr id="3" name="Text Placeholder 2">
            <a:extLst>
              <a:ext uri="{FF2B5EF4-FFF2-40B4-BE49-F238E27FC236}">
                <a16:creationId xmlns:a16="http://schemas.microsoft.com/office/drawing/2014/main" id="{9C4AF22E-320D-46CD-9925-DA87C68A1E5F}"/>
              </a:ext>
            </a:extLst>
          </p:cNvPr>
          <p:cNvSpPr>
            <a:spLocks noGrp="1"/>
          </p:cNvSpPr>
          <p:nvPr>
            <p:ph type="body" sz="quarter" idx="10"/>
          </p:nvPr>
        </p:nvSpPr>
        <p:spPr>
          <a:xfrm>
            <a:off x="381000" y="1066800"/>
            <a:ext cx="8382000" cy="2751565"/>
          </a:xfrm>
        </p:spPr>
        <p:txBody>
          <a:bodyPr/>
          <a:lstStyle/>
          <a:p>
            <a:pPr marL="0" indent="0" algn="ctr">
              <a:buNone/>
            </a:pPr>
            <a:r>
              <a:rPr lang="en-US" dirty="0"/>
              <a:t>Connecting with Each Other</a:t>
            </a:r>
          </a:p>
          <a:p>
            <a:pPr marL="517525" lvl="1" indent="0">
              <a:buNone/>
            </a:pPr>
            <a:endParaRPr lang="en-US" dirty="0"/>
          </a:p>
          <a:p>
            <a:pPr marL="517525" lvl="1" indent="0">
              <a:buNone/>
            </a:pPr>
            <a:endParaRPr lang="en-US" dirty="0"/>
          </a:p>
          <a:p>
            <a:pPr marL="517525" lvl="1" indent="0">
              <a:buNone/>
            </a:pPr>
            <a:endParaRPr lang="en-US" dirty="0"/>
          </a:p>
          <a:p>
            <a:pPr marL="0" indent="0">
              <a:buNone/>
            </a:pPr>
            <a:endParaRPr lang="en-US" dirty="0"/>
          </a:p>
        </p:txBody>
      </p:sp>
      <p:pic>
        <p:nvPicPr>
          <p:cNvPr id="11" name="Picture 10">
            <a:extLst>
              <a:ext uri="{FF2B5EF4-FFF2-40B4-BE49-F238E27FC236}">
                <a16:creationId xmlns:a16="http://schemas.microsoft.com/office/drawing/2014/main" id="{BE9BEF02-A174-CA74-C0B9-205EDF64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30" y="2258220"/>
            <a:ext cx="4108461" cy="2651760"/>
          </a:xfrm>
          <a:prstGeom prst="rect">
            <a:avLst/>
          </a:prstGeom>
          <a:ln w="28575">
            <a:solidFill>
              <a:schemeClr val="tx1"/>
            </a:solidFill>
          </a:ln>
        </p:spPr>
      </p:pic>
      <p:pic>
        <p:nvPicPr>
          <p:cNvPr id="13" name="Picture 12">
            <a:extLst>
              <a:ext uri="{FF2B5EF4-FFF2-40B4-BE49-F238E27FC236}">
                <a16:creationId xmlns:a16="http://schemas.microsoft.com/office/drawing/2014/main" id="{978E1EB4-ECCF-3826-98BA-199C26FFD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626" y="2235898"/>
            <a:ext cx="3855244" cy="2651760"/>
          </a:xfrm>
          <a:prstGeom prst="rect">
            <a:avLst/>
          </a:prstGeom>
          <a:solidFill>
            <a:schemeClr val="tx1"/>
          </a:solidFill>
          <a:ln w="28575">
            <a:solidFill>
              <a:schemeClr val="tx1"/>
            </a:solidFill>
          </a:ln>
        </p:spPr>
      </p:pic>
      <p:sp>
        <p:nvSpPr>
          <p:cNvPr id="14" name="TextBox 13">
            <a:extLst>
              <a:ext uri="{FF2B5EF4-FFF2-40B4-BE49-F238E27FC236}">
                <a16:creationId xmlns:a16="http://schemas.microsoft.com/office/drawing/2014/main" id="{2291F70B-8324-AD1E-CE50-A633A6A5F526}"/>
              </a:ext>
            </a:extLst>
          </p:cNvPr>
          <p:cNvSpPr txBox="1"/>
          <p:nvPr/>
        </p:nvSpPr>
        <p:spPr>
          <a:xfrm>
            <a:off x="609600" y="5181600"/>
            <a:ext cx="4108461" cy="369332"/>
          </a:xfrm>
          <a:prstGeom prst="rect">
            <a:avLst/>
          </a:prstGeom>
          <a:noFill/>
        </p:spPr>
        <p:txBody>
          <a:bodyPr wrap="square" rtlCol="0">
            <a:spAutoFit/>
          </a:bodyPr>
          <a:lstStyle/>
          <a:p>
            <a:pPr algn="ctr"/>
            <a:r>
              <a:rPr lang="en-US" dirty="0"/>
              <a:t>May at Seek no Further Cidery</a:t>
            </a:r>
          </a:p>
        </p:txBody>
      </p:sp>
      <p:sp>
        <p:nvSpPr>
          <p:cNvPr id="16" name="TextBox 15">
            <a:extLst>
              <a:ext uri="{FF2B5EF4-FFF2-40B4-BE49-F238E27FC236}">
                <a16:creationId xmlns:a16="http://schemas.microsoft.com/office/drawing/2014/main" id="{6E139F6B-F96C-C16A-D6BB-F9027EE76E22}"/>
              </a:ext>
            </a:extLst>
          </p:cNvPr>
          <p:cNvSpPr txBox="1"/>
          <p:nvPr/>
        </p:nvSpPr>
        <p:spPr>
          <a:xfrm>
            <a:off x="4979503" y="5227983"/>
            <a:ext cx="3855244" cy="369332"/>
          </a:xfrm>
          <a:prstGeom prst="rect">
            <a:avLst/>
          </a:prstGeom>
          <a:noFill/>
        </p:spPr>
        <p:txBody>
          <a:bodyPr wrap="square" rtlCol="0">
            <a:spAutoFit/>
          </a:bodyPr>
          <a:lstStyle/>
          <a:p>
            <a:r>
              <a:rPr lang="en-US" dirty="0"/>
              <a:t>October with American Gypsy</a:t>
            </a:r>
          </a:p>
        </p:txBody>
      </p:sp>
    </p:spTree>
    <p:extLst>
      <p:ext uri="{BB962C8B-B14F-4D97-AF65-F5344CB8AC3E}">
        <p14:creationId xmlns:p14="http://schemas.microsoft.com/office/powerpoint/2010/main" val="6870210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401D-A93F-4100-932A-2410D7F9D6B6}"/>
              </a:ext>
            </a:extLst>
          </p:cNvPr>
          <p:cNvSpPr>
            <a:spLocks noGrp="1"/>
          </p:cNvSpPr>
          <p:nvPr>
            <p:ph type="title"/>
          </p:nvPr>
        </p:nvSpPr>
        <p:spPr>
          <a:xfrm>
            <a:off x="381000" y="230188"/>
            <a:ext cx="8382000" cy="553998"/>
          </a:xfrm>
        </p:spPr>
        <p:txBody>
          <a:bodyPr/>
          <a:lstStyle/>
          <a:p>
            <a:pPr algn="ctr"/>
            <a:r>
              <a:rPr lang="en-US" sz="4000" dirty="0"/>
              <a:t> Donors           M</a:t>
            </a:r>
            <a:r>
              <a:rPr lang="en-US" sz="3200" dirty="0"/>
              <a:t>ay  2022– April  2023</a:t>
            </a:r>
          </a:p>
        </p:txBody>
      </p:sp>
      <p:sp>
        <p:nvSpPr>
          <p:cNvPr id="9" name="TextBox 8">
            <a:extLst>
              <a:ext uri="{FF2B5EF4-FFF2-40B4-BE49-F238E27FC236}">
                <a16:creationId xmlns:a16="http://schemas.microsoft.com/office/drawing/2014/main" id="{55B8AB57-D1FF-42EE-A063-D95765B428EC}"/>
              </a:ext>
            </a:extLst>
          </p:cNvPr>
          <p:cNvSpPr txBox="1"/>
          <p:nvPr/>
        </p:nvSpPr>
        <p:spPr>
          <a:xfrm>
            <a:off x="381000" y="1295400"/>
            <a:ext cx="2590800" cy="7955704"/>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Carol  &amp; Ken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Apacki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Jim </a:t>
            </a:r>
            <a:r>
              <a:rPr lang="en-US" dirty="0" err="1">
                <a:latin typeface="Calibri" panose="020F0502020204030204" pitchFamily="34" charset="0"/>
                <a:ea typeface="Calibri" panose="020F0502020204030204" pitchFamily="34" charset="0"/>
                <a:cs typeface="Times New Roman" panose="02020603050405020304" pitchFamily="18" charset="0"/>
              </a:rPr>
              <a:t>Bidigare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Robert </a:t>
            </a:r>
            <a:r>
              <a:rPr lang="en-US" dirty="0" err="1">
                <a:latin typeface="Calibri" panose="020F0502020204030204" pitchFamily="34" charset="0"/>
                <a:ea typeface="Calibri" panose="020F0502020204030204" pitchFamily="34" charset="0"/>
                <a:cs typeface="Times New Roman" panose="02020603050405020304" pitchFamily="18" charset="0"/>
              </a:rPr>
              <a:t>Blomeyer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Cathy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Burczak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 &amp; Sue Cherney </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Marsha Crawford</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Jerry Griffin</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Susan Haas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Tom Hall</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Jane Harf</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Linda Harman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Becky Hoover</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B147383-F748-465C-A005-9676A7DF2B07}"/>
              </a:ext>
            </a:extLst>
          </p:cNvPr>
          <p:cNvSpPr txBox="1"/>
          <p:nvPr/>
        </p:nvSpPr>
        <p:spPr>
          <a:xfrm>
            <a:off x="3429000" y="1295400"/>
            <a:ext cx="2590800" cy="6650026"/>
          </a:xfrm>
          <a:prstGeom prst="rect">
            <a:avLst/>
          </a:prstGeom>
          <a:noFill/>
        </p:spPr>
        <p:txBody>
          <a:bodyPr wrap="square" rtlCol="0">
            <a:spAutoFit/>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Laura Joseph</a:t>
            </a: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Susan </a:t>
            </a:r>
            <a:r>
              <a:rPr lang="en-US" sz="1800" dirty="0">
                <a:effectLst/>
                <a:latin typeface="Calibri" panose="020F0502020204030204" pitchFamily="34" charset="0"/>
                <a:ea typeface="Calibri" panose="020F0502020204030204" pitchFamily="34" charset="0"/>
                <a:cs typeface="Times New Roman" panose="02020603050405020304" pitchFamily="18" charset="0"/>
              </a:rPr>
              <a:t>&amp;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Zaven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Karian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Susan Studer King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Rich &amp; Rita Kipp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Barbara and Ken Klatt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Tracee Laing</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&amp;  </a:t>
            </a:r>
            <a:r>
              <a:rPr lang="en-US" sz="1800" dirty="0">
                <a:effectLst/>
                <a:latin typeface="Calibri" panose="020F0502020204030204" pitchFamily="34" charset="0"/>
                <a:ea typeface="Calibri" panose="020F0502020204030204" pitchFamily="34" charset="0"/>
                <a:cs typeface="Times New Roman" panose="02020603050405020304" pitchFamily="18" charset="0"/>
              </a:rPr>
              <a:t>Paul Hammond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Barbara Lechner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Jacque Morgan &amp; Rick Smithers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Linda </a:t>
            </a:r>
            <a:r>
              <a:rPr lang="en-US" dirty="0" err="1">
                <a:latin typeface="Calibri" panose="020F0502020204030204" pitchFamily="34" charset="0"/>
                <a:ea typeface="Calibri" panose="020F0502020204030204" pitchFamily="34" charset="0"/>
                <a:cs typeface="Times New Roman" panose="02020603050405020304" pitchFamily="18" charset="0"/>
              </a:rPr>
              <a:t>Mossholder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Nationwide Insurance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Michelle Newman</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B59601F8-B613-41CB-AADE-0D6DDB5FC9BB}"/>
              </a:ext>
            </a:extLst>
          </p:cNvPr>
          <p:cNvSpPr txBox="1"/>
          <p:nvPr/>
        </p:nvSpPr>
        <p:spPr>
          <a:xfrm>
            <a:off x="6019800" y="1295400"/>
            <a:ext cx="2590800" cy="3567195"/>
          </a:xfrm>
          <a:prstGeom prst="rect">
            <a:avLst/>
          </a:prstGeom>
          <a:noFill/>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Judy Stansbury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 Lee &amp; Richard</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Van Meter</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United Way of Licking 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Emily &amp; Kaleb Vermillion</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Patricia </a:t>
            </a:r>
            <a:r>
              <a:rPr lang="en-US" dirty="0" err="1">
                <a:latin typeface="Calibri" panose="020F0502020204030204" pitchFamily="34" charset="0"/>
                <a:ea typeface="Calibri" panose="020F0502020204030204" pitchFamily="34" charset="0"/>
                <a:cs typeface="Times New Roman" panose="02020603050405020304" pitchFamily="18" charset="0"/>
              </a:rPr>
              <a:t>Wanat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Jane Wilken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Pamela Wilson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&amp; Chip Crawford</a:t>
            </a:r>
          </a:p>
        </p:txBody>
      </p:sp>
    </p:spTree>
    <p:extLst>
      <p:ext uri="{BB962C8B-B14F-4D97-AF65-F5344CB8AC3E}">
        <p14:creationId xmlns:p14="http://schemas.microsoft.com/office/powerpoint/2010/main" val="40080213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AC70-51D1-4816-B208-D9DF599BDBC2}"/>
              </a:ext>
            </a:extLst>
          </p:cNvPr>
          <p:cNvSpPr>
            <a:spLocks noGrp="1"/>
          </p:cNvSpPr>
          <p:nvPr>
            <p:ph type="title"/>
          </p:nvPr>
        </p:nvSpPr>
        <p:spPr>
          <a:xfrm>
            <a:off x="381000" y="230188"/>
            <a:ext cx="8382000" cy="1329595"/>
          </a:xfrm>
        </p:spPr>
        <p:txBody>
          <a:bodyPr/>
          <a:lstStyle/>
          <a:p>
            <a:pPr algn="ctr"/>
            <a:r>
              <a:rPr lang="en-US" dirty="0"/>
              <a:t>Motions to Approve</a:t>
            </a:r>
            <a:br>
              <a:rPr lang="en-US" dirty="0"/>
            </a:br>
            <a:r>
              <a:rPr lang="en-US" dirty="0"/>
              <a:t>and New Business</a:t>
            </a:r>
          </a:p>
        </p:txBody>
      </p:sp>
      <p:sp>
        <p:nvSpPr>
          <p:cNvPr id="4" name="TextBox 3">
            <a:extLst>
              <a:ext uri="{FF2B5EF4-FFF2-40B4-BE49-F238E27FC236}">
                <a16:creationId xmlns:a16="http://schemas.microsoft.com/office/drawing/2014/main" id="{153E4525-C494-4B3D-BBB0-CC87536CDC03}"/>
              </a:ext>
            </a:extLst>
          </p:cNvPr>
          <p:cNvSpPr txBox="1"/>
          <p:nvPr/>
        </p:nvSpPr>
        <p:spPr>
          <a:xfrm>
            <a:off x="1066800" y="1366897"/>
            <a:ext cx="7543800" cy="5509200"/>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a:p>
            <a:r>
              <a:rPr lang="en-US" sz="3200" dirty="0"/>
              <a:t>Minutes of April 28, 2022</a:t>
            </a:r>
          </a:p>
          <a:p>
            <a:pPr marL="457200" indent="-457200">
              <a:buFont typeface="Arial" panose="020B0604020202020204" pitchFamily="34" charset="0"/>
              <a:buChar char="•"/>
            </a:pPr>
            <a:endParaRPr lang="en-US" sz="3200" dirty="0"/>
          </a:p>
          <a:p>
            <a:r>
              <a:rPr lang="en-US" sz="3200" dirty="0"/>
              <a:t>Treasurer’s Report 2022-2023</a:t>
            </a:r>
          </a:p>
          <a:p>
            <a:pPr marR="0" lvl="0">
              <a:lnSpc>
                <a:spcPct val="20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Budget for 2023-24</a:t>
            </a:r>
          </a:p>
          <a:p>
            <a:pPr marR="0" lvl="0">
              <a:lnSpc>
                <a:spcPct val="20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Election of Leaders</a:t>
            </a:r>
          </a:p>
          <a:p>
            <a:pPr marR="0" lvl="0">
              <a:lnSpc>
                <a:spcPct val="20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Action and Advocacy Program 2023-2025</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7581767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1FFF-687E-EE73-5CF0-7083C06D1701}"/>
              </a:ext>
            </a:extLst>
          </p:cNvPr>
          <p:cNvSpPr>
            <a:spLocks noGrp="1"/>
          </p:cNvSpPr>
          <p:nvPr>
            <p:ph type="title"/>
          </p:nvPr>
        </p:nvSpPr>
        <p:spPr/>
        <p:txBody>
          <a:bodyPr/>
          <a:lstStyle/>
          <a:p>
            <a:pPr algn="ctr"/>
            <a:r>
              <a:rPr lang="en-US" dirty="0"/>
              <a:t>Treasurer’s Report</a:t>
            </a:r>
          </a:p>
        </p:txBody>
      </p:sp>
      <p:sp>
        <p:nvSpPr>
          <p:cNvPr id="3" name="Text Placeholder 2">
            <a:extLst>
              <a:ext uri="{FF2B5EF4-FFF2-40B4-BE49-F238E27FC236}">
                <a16:creationId xmlns:a16="http://schemas.microsoft.com/office/drawing/2014/main" id="{03698378-7BFB-C323-A9D0-5A96ABED6FFA}"/>
              </a:ext>
            </a:extLst>
          </p:cNvPr>
          <p:cNvSpPr>
            <a:spLocks noGrp="1"/>
          </p:cNvSpPr>
          <p:nvPr>
            <p:ph type="body" sz="quarter" idx="10"/>
          </p:nvPr>
        </p:nvSpPr>
        <p:spPr>
          <a:xfrm>
            <a:off x="381000" y="1411552"/>
            <a:ext cx="8382000" cy="7349704"/>
          </a:xfrm>
        </p:spPr>
        <p:txBody>
          <a:bodyPr/>
          <a:lstStyle/>
          <a:p>
            <a:pPr marL="0" indent="0">
              <a:buNone/>
            </a:pPr>
            <a:r>
              <a:rPr lang="en-US" dirty="0"/>
              <a:t>Revenue 						$9,223</a:t>
            </a:r>
          </a:p>
          <a:p>
            <a:pPr marL="517525" lvl="1" indent="0">
              <a:buNone/>
            </a:pPr>
            <a:r>
              <a:rPr lang="en-US" sz="2400" dirty="0"/>
              <a:t>Donations 			$2,877</a:t>
            </a:r>
          </a:p>
          <a:p>
            <a:pPr marL="517525" lvl="1" indent="0">
              <a:buNone/>
            </a:pPr>
            <a:r>
              <a:rPr lang="en-US" sz="2400" dirty="0"/>
              <a:t>Membership Dues 	             $5,960</a:t>
            </a:r>
          </a:p>
          <a:p>
            <a:pPr marL="0" indent="0">
              <a:buNone/>
            </a:pPr>
            <a:endParaRPr lang="en-US" sz="2400" dirty="0"/>
          </a:p>
          <a:p>
            <a:pPr marL="0" indent="0">
              <a:buNone/>
            </a:pPr>
            <a:r>
              <a:rPr lang="en-US" dirty="0"/>
              <a:t>Expenses 						$7,102</a:t>
            </a:r>
          </a:p>
          <a:p>
            <a:pPr marL="517525" lvl="1" indent="0">
              <a:buNone/>
            </a:pPr>
            <a:r>
              <a:rPr lang="en-US" sz="2400" dirty="0"/>
              <a:t>	Membership LWVUS               $2,896</a:t>
            </a:r>
          </a:p>
          <a:p>
            <a:pPr marL="517525" lvl="1" indent="0">
              <a:buNone/>
            </a:pPr>
            <a:r>
              <a:rPr lang="en-US" sz="2400" dirty="0"/>
              <a:t>	Membership LWVO                 $2,263</a:t>
            </a:r>
          </a:p>
          <a:p>
            <a:pPr marL="0" indent="0">
              <a:buNone/>
            </a:pPr>
            <a:endParaRPr lang="en-US" dirty="0"/>
          </a:p>
          <a:p>
            <a:pPr marL="0" indent="0">
              <a:buNone/>
            </a:pPr>
            <a:r>
              <a:rPr lang="en-US" dirty="0"/>
              <a:t>Excess Revenue  				$2,121</a:t>
            </a:r>
          </a:p>
          <a:p>
            <a:pPr marL="0" indent="0">
              <a:buNone/>
            </a:pPr>
            <a:endParaRPr lang="en-US" dirty="0"/>
          </a:p>
          <a:p>
            <a:pPr marL="0" indent="0">
              <a:buNone/>
            </a:pPr>
            <a:r>
              <a:rPr lang="en-US" dirty="0"/>
              <a:t>Total Cash Balance 				$15,826</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80177C28-1817-62F4-7B5A-26D0204EDE25}"/>
              </a:ext>
            </a:extLst>
          </p:cNvPr>
          <p:cNvSpPr txBox="1"/>
          <p:nvPr/>
        </p:nvSpPr>
        <p:spPr>
          <a:xfrm>
            <a:off x="2057400" y="990600"/>
            <a:ext cx="4953000" cy="400110"/>
          </a:xfrm>
          <a:prstGeom prst="rect">
            <a:avLst/>
          </a:prstGeom>
          <a:noFill/>
        </p:spPr>
        <p:txBody>
          <a:bodyPr wrap="square" rtlCol="0">
            <a:spAutoFit/>
          </a:bodyPr>
          <a:lstStyle/>
          <a:p>
            <a:pPr algn="ctr"/>
            <a:r>
              <a:rPr lang="en-US" sz="2000" dirty="0"/>
              <a:t>For the Period Ending March 31, 2023</a:t>
            </a:r>
          </a:p>
        </p:txBody>
      </p:sp>
    </p:spTree>
    <p:extLst>
      <p:ext uri="{BB962C8B-B14F-4D97-AF65-F5344CB8AC3E}">
        <p14:creationId xmlns:p14="http://schemas.microsoft.com/office/powerpoint/2010/main" val="9651510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505A-331B-4767-AAF1-A19D3A8C8138}"/>
              </a:ext>
            </a:extLst>
          </p:cNvPr>
          <p:cNvSpPr>
            <a:spLocks noGrp="1"/>
          </p:cNvSpPr>
          <p:nvPr>
            <p:ph type="title"/>
          </p:nvPr>
        </p:nvSpPr>
        <p:spPr/>
        <p:txBody>
          <a:bodyPr/>
          <a:lstStyle/>
          <a:p>
            <a:pPr algn="ctr"/>
            <a:r>
              <a:rPr lang="en-US" dirty="0"/>
              <a:t>Proposed Budget      2024-2025</a:t>
            </a:r>
          </a:p>
        </p:txBody>
      </p:sp>
      <p:sp>
        <p:nvSpPr>
          <p:cNvPr id="3" name="Text Placeholder 2">
            <a:extLst>
              <a:ext uri="{FF2B5EF4-FFF2-40B4-BE49-F238E27FC236}">
                <a16:creationId xmlns:a16="http://schemas.microsoft.com/office/drawing/2014/main" id="{3CB3B3E5-8EDE-4479-A9FB-007B7CE5EE37}"/>
              </a:ext>
            </a:extLst>
          </p:cNvPr>
          <p:cNvSpPr>
            <a:spLocks noGrp="1"/>
          </p:cNvSpPr>
          <p:nvPr>
            <p:ph type="body" sz="quarter" idx="10"/>
          </p:nvPr>
        </p:nvSpPr>
        <p:spPr>
          <a:xfrm>
            <a:off x="381000" y="1411552"/>
            <a:ext cx="8382000" cy="4505849"/>
          </a:xfrm>
        </p:spPr>
        <p:txBody>
          <a:bodyPr/>
          <a:lstStyle/>
          <a:p>
            <a:pPr marL="0" indent="0">
              <a:buNone/>
            </a:pPr>
            <a:r>
              <a:rPr lang="en-US" dirty="0"/>
              <a:t>Total Revenue 			   	$10,210</a:t>
            </a:r>
          </a:p>
          <a:p>
            <a:pPr marL="517525" lvl="1" indent="0">
              <a:buNone/>
            </a:pPr>
            <a:r>
              <a:rPr lang="en-US" sz="2400" dirty="0"/>
              <a:t>Donations                  	$3,000</a:t>
            </a:r>
          </a:p>
          <a:p>
            <a:pPr marL="517525" lvl="1" indent="0">
              <a:buNone/>
            </a:pPr>
            <a:r>
              <a:rPr lang="en-US" sz="2400" dirty="0"/>
              <a:t>Membership Dues    	$7,210</a:t>
            </a:r>
          </a:p>
          <a:p>
            <a:pPr marL="517525" lvl="1" indent="0">
              <a:buNone/>
            </a:pPr>
            <a:endParaRPr lang="en-US" dirty="0"/>
          </a:p>
          <a:p>
            <a:pPr marL="0" indent="0">
              <a:buNone/>
            </a:pPr>
            <a:r>
              <a:rPr lang="en-US" dirty="0"/>
              <a:t>Total Expenses			    	$10,110</a:t>
            </a:r>
          </a:p>
          <a:p>
            <a:pPr marL="517525" lvl="1" indent="0">
              <a:buNone/>
            </a:pPr>
            <a:r>
              <a:rPr lang="en-US" sz="2400" dirty="0"/>
              <a:t>Membership LWVUS 	$3,470</a:t>
            </a:r>
          </a:p>
          <a:p>
            <a:pPr marL="517525" lvl="1" indent="0">
              <a:buNone/>
            </a:pPr>
            <a:r>
              <a:rPr lang="en-US" sz="2400" dirty="0"/>
              <a:t>Membership LWVO   	$2,710</a:t>
            </a:r>
          </a:p>
          <a:p>
            <a:pPr marL="517525" lvl="1" indent="0">
              <a:buNone/>
            </a:pPr>
            <a:r>
              <a:rPr lang="en-US" sz="2400" dirty="0"/>
              <a:t>Events 			   $ 500</a:t>
            </a:r>
          </a:p>
          <a:p>
            <a:pPr marL="517525" lvl="1" indent="0">
              <a:buNone/>
            </a:pPr>
            <a:endParaRPr lang="en-US" dirty="0"/>
          </a:p>
          <a:p>
            <a:pPr marL="0" indent="0">
              <a:buNone/>
            </a:pPr>
            <a:r>
              <a:rPr lang="en-US" dirty="0"/>
              <a:t>Excess Revenue		              	$  100</a:t>
            </a:r>
          </a:p>
        </p:txBody>
      </p:sp>
    </p:spTree>
    <p:extLst>
      <p:ext uri="{BB962C8B-B14F-4D97-AF65-F5344CB8AC3E}">
        <p14:creationId xmlns:p14="http://schemas.microsoft.com/office/powerpoint/2010/main" val="23729185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687C-E996-4872-AF02-6D03DA67257B}"/>
              </a:ext>
            </a:extLst>
          </p:cNvPr>
          <p:cNvSpPr>
            <a:spLocks noGrp="1"/>
          </p:cNvSpPr>
          <p:nvPr>
            <p:ph type="title"/>
          </p:nvPr>
        </p:nvSpPr>
        <p:spPr>
          <a:xfrm>
            <a:off x="381000" y="230188"/>
            <a:ext cx="8382000" cy="1329595"/>
          </a:xfrm>
        </p:spPr>
        <p:txBody>
          <a:bodyPr/>
          <a:lstStyle/>
          <a:p>
            <a:pPr algn="ctr"/>
            <a:r>
              <a:rPr lang="en-US" dirty="0"/>
              <a:t>Leadership Nominations</a:t>
            </a:r>
            <a:br>
              <a:rPr lang="en-US" dirty="0"/>
            </a:br>
            <a:endParaRPr lang="en-US" dirty="0"/>
          </a:p>
        </p:txBody>
      </p:sp>
      <p:sp>
        <p:nvSpPr>
          <p:cNvPr id="3" name="Text Placeholder 2">
            <a:extLst>
              <a:ext uri="{FF2B5EF4-FFF2-40B4-BE49-F238E27FC236}">
                <a16:creationId xmlns:a16="http://schemas.microsoft.com/office/drawing/2014/main" id="{45A79940-3D88-4191-94E1-35397B57445A}"/>
              </a:ext>
            </a:extLst>
          </p:cNvPr>
          <p:cNvSpPr>
            <a:spLocks noGrp="1"/>
          </p:cNvSpPr>
          <p:nvPr>
            <p:ph type="body" sz="quarter" idx="10"/>
          </p:nvPr>
        </p:nvSpPr>
        <p:spPr>
          <a:xfrm>
            <a:off x="381000" y="1295400"/>
            <a:ext cx="8382000" cy="5420458"/>
          </a:xfrm>
        </p:spPr>
        <p:txBody>
          <a:bodyPr/>
          <a:lstStyle/>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President, Mary Tuominen		2025</a:t>
            </a:r>
          </a:p>
          <a:p>
            <a:pPr marL="0"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Secretary,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Karen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Semer</a:t>
            </a:r>
            <a:r>
              <a:rPr lang="en-US" sz="2400" dirty="0">
                <a:effectLst/>
                <a:latin typeface="Calibri" panose="020F0502020204030204" pitchFamily="34" charset="0"/>
                <a:ea typeface="Calibri" panose="020F0502020204030204" pitchFamily="34" charset="0"/>
                <a:cs typeface="Times New Roman" panose="02020603050405020304" pitchFamily="18" charset="0"/>
              </a:rPr>
              <a:t>		2025</a:t>
            </a:r>
          </a:p>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Treasurer,  </a:t>
            </a:r>
            <a:r>
              <a:rPr lang="en-US" sz="2400" b="1" dirty="0">
                <a:latin typeface="Calibri" panose="020F0502020204030204" pitchFamily="34" charset="0"/>
                <a:ea typeface="Calibri" panose="020F0502020204030204" pitchFamily="34" charset="0"/>
                <a:cs typeface="Times New Roman" panose="02020603050405020304" pitchFamily="18" charset="0"/>
              </a:rPr>
              <a:t>Jerry Griffin</a:t>
            </a:r>
            <a:r>
              <a:rPr lang="en-US" sz="2400" dirty="0">
                <a:effectLst/>
                <a:latin typeface="Calibri" panose="020F0502020204030204" pitchFamily="34" charset="0"/>
                <a:ea typeface="Calibri" panose="020F0502020204030204" pitchFamily="34" charset="0"/>
                <a:cs typeface="Times New Roman" panose="02020603050405020304" pitchFamily="18" charset="0"/>
              </a:rPr>
              <a:t>		2025</a:t>
            </a:r>
          </a:p>
          <a:p>
            <a:pPr marL="0" marR="0" indent="0" algn="ctr">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Nominating Committee</a:t>
            </a:r>
          </a:p>
          <a:p>
            <a:pPr marL="0"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17525" lvl="1" indent="0">
              <a:lnSpc>
                <a:spcPct val="107000"/>
              </a:lnSpc>
              <a:spcBef>
                <a:spcPts val="0"/>
              </a:spcBef>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Jim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Bidigare</a:t>
            </a:r>
            <a:r>
              <a:rPr lang="en-US" sz="2400" dirty="0">
                <a:latin typeface="Calibri" panose="020F0502020204030204" pitchFamily="34" charset="0"/>
                <a:ea typeface="Calibri" panose="020F0502020204030204" pitchFamily="34" charset="0"/>
                <a:cs typeface="Times New Roman" panose="02020603050405020304" pitchFamily="18" charset="0"/>
              </a:rPr>
              <a:t>, Chair</a:t>
            </a:r>
            <a:r>
              <a:rPr lang="en-US" sz="2400" dirty="0">
                <a:effectLst/>
                <a:latin typeface="Calibri" panose="020F0502020204030204" pitchFamily="34" charset="0"/>
                <a:ea typeface="Calibri" panose="020F0502020204030204" pitchFamily="34" charset="0"/>
                <a:cs typeface="Times New Roman" panose="02020603050405020304" pitchFamily="18" charset="0"/>
              </a:rPr>
              <a:t>   		2024</a:t>
            </a:r>
          </a:p>
          <a:p>
            <a:pPr marL="0" indent="0">
              <a:lnSpc>
                <a:spcPct val="107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Rita Kipp 			2024</a:t>
            </a:r>
          </a:p>
          <a:p>
            <a:pPr marL="517525" lvl="1" indent="0">
              <a:lnSpc>
                <a:spcPct val="107000"/>
              </a:lnSpc>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17525" lvl="1" indent="0">
              <a:lnSpc>
                <a:spcPct val="107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Heather Rhodes		</a:t>
            </a:r>
            <a:r>
              <a:rPr lang="en-US" sz="2400" dirty="0">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024</a:t>
            </a: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4559801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687C-E996-4872-AF02-6D03DA67257B}"/>
              </a:ext>
            </a:extLst>
          </p:cNvPr>
          <p:cNvSpPr>
            <a:spLocks noGrp="1"/>
          </p:cNvSpPr>
          <p:nvPr>
            <p:ph type="title"/>
          </p:nvPr>
        </p:nvSpPr>
        <p:spPr>
          <a:xfrm>
            <a:off x="381000" y="230188"/>
            <a:ext cx="8382000" cy="1329595"/>
          </a:xfrm>
        </p:spPr>
        <p:txBody>
          <a:bodyPr/>
          <a:lstStyle/>
          <a:p>
            <a:pPr algn="ctr"/>
            <a:r>
              <a:rPr lang="en-US" dirty="0"/>
              <a:t>LWVLC Leadership  2023-2024</a:t>
            </a:r>
            <a:br>
              <a:rPr lang="en-US" dirty="0"/>
            </a:br>
            <a:endParaRPr lang="en-US" dirty="0"/>
          </a:p>
        </p:txBody>
      </p:sp>
      <p:sp>
        <p:nvSpPr>
          <p:cNvPr id="3" name="Text Placeholder 2">
            <a:extLst>
              <a:ext uri="{FF2B5EF4-FFF2-40B4-BE49-F238E27FC236}">
                <a16:creationId xmlns:a16="http://schemas.microsoft.com/office/drawing/2014/main" id="{45A79940-3D88-4191-94E1-35397B57445A}"/>
              </a:ext>
            </a:extLst>
          </p:cNvPr>
          <p:cNvSpPr>
            <a:spLocks noGrp="1"/>
          </p:cNvSpPr>
          <p:nvPr>
            <p:ph type="body" sz="quarter" idx="10"/>
          </p:nvPr>
        </p:nvSpPr>
        <p:spPr>
          <a:xfrm>
            <a:off x="381000" y="1066800"/>
            <a:ext cx="8382000" cy="5382436"/>
          </a:xfrm>
        </p:spPr>
        <p:txBody>
          <a:bodyPr/>
          <a:lstStyle/>
          <a:p>
            <a:pPr marL="0"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Elected Directors</a:t>
            </a:r>
          </a:p>
          <a:p>
            <a:pPr marL="517525" lvl="1"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President 		</a:t>
            </a:r>
            <a:r>
              <a:rPr lang="en-US" sz="1800" b="1" dirty="0">
                <a:latin typeface="Calibri" panose="020F0502020204030204" pitchFamily="34" charset="0"/>
                <a:ea typeface="Calibri" panose="020F0502020204030204" pitchFamily="34" charset="0"/>
                <a:cs typeface="Times New Roman" panose="02020603050405020304" pitchFamily="18" charset="0"/>
              </a:rPr>
              <a:t>Mary Tuominen </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2025               </a:t>
            </a:r>
          </a:p>
          <a:p>
            <a:pPr marL="517525" lvl="1"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Vice President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Emily Vermillion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2024</a:t>
            </a:r>
          </a:p>
          <a:p>
            <a:pPr marL="517525" lvl="1"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Secretary 		Karen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2025	              </a:t>
            </a:r>
          </a:p>
          <a:p>
            <a:pPr marL="517525" lvl="1"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Treasurer 		</a:t>
            </a:r>
            <a:r>
              <a:rPr lang="en-US" sz="1800" b="1" dirty="0">
                <a:latin typeface="Calibri" panose="020F0502020204030204" pitchFamily="34" charset="0"/>
                <a:ea typeface="Calibri" panose="020F0502020204030204" pitchFamily="34" charset="0"/>
                <a:cs typeface="Times New Roman" panose="02020603050405020304" pitchFamily="18" charset="0"/>
              </a:rPr>
              <a:t>Jerry Griffin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2025           </a:t>
            </a:r>
          </a:p>
          <a:p>
            <a:pPr marL="517525" lvl="1"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 Education 	</a:t>
            </a:r>
            <a:r>
              <a:rPr lang="en-US" sz="1800" b="1" dirty="0">
                <a:latin typeface="Calibri" panose="020F0502020204030204" pitchFamily="34" charset="0"/>
                <a:ea typeface="Calibri" panose="020F0502020204030204" pitchFamily="34" charset="0"/>
                <a:cs typeface="Times New Roman" panose="02020603050405020304" pitchFamily="18" charset="0"/>
              </a:rPr>
              <a:t>Laura Joseph</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2024</a:t>
            </a: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Nominating Committee</a:t>
            </a:r>
          </a:p>
          <a:p>
            <a:pPr marL="517525" lvl="1" indent="0">
              <a:lnSpc>
                <a:spcPct val="107000"/>
              </a:lnSpc>
              <a:spcBef>
                <a:spcPts val="0"/>
              </a:spcBef>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Jim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Bidigare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2024 (Chair)</a:t>
            </a:r>
          </a:p>
          <a:p>
            <a:pPr marL="862013" lvl="2" indent="0">
              <a:lnSpc>
                <a:spcPct val="107000"/>
              </a:lnSpc>
              <a:spcBef>
                <a:spcPts val="0"/>
              </a:spcBef>
              <a:buNone/>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Rita Kipp	</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2024</a:t>
            </a:r>
          </a:p>
          <a:p>
            <a:pPr marL="862013" lvl="2"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Heather Rhodes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2024</a:t>
            </a:r>
          </a:p>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Appointed Directors</a:t>
            </a:r>
          </a:p>
          <a:p>
            <a:pPr marL="517525" lvl="1" indent="0">
              <a:lnSpc>
                <a:spcPct val="107000"/>
              </a:lnSpc>
              <a:spcBef>
                <a:spcPts val="0"/>
              </a:spcBef>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Carol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Apacki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Educational Events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517525" lvl="1" indent="0">
              <a:lnSpc>
                <a:spcPct val="107000"/>
              </a:lnSpc>
              <a:spcBef>
                <a:spcPts val="0"/>
              </a:spcBef>
              <a:buNone/>
            </a:pPr>
            <a:r>
              <a:rPr lang="en-US" sz="1800" b="1" dirty="0">
                <a:latin typeface="Calibri" panose="020F0502020204030204" pitchFamily="34" charset="0"/>
                <a:ea typeface="Calibri" panose="020F0502020204030204" pitchFamily="34" charset="0"/>
                <a:cs typeface="Times New Roman" panose="02020603050405020304" pitchFamily="18" charset="0"/>
              </a:rPr>
              <a:t>Susan Studer King 	</a:t>
            </a:r>
            <a:r>
              <a:rPr lang="en-US" sz="1800" dirty="0">
                <a:latin typeface="Calibri" panose="020F0502020204030204" pitchFamily="34" charset="0"/>
                <a:ea typeface="Calibri" panose="020F0502020204030204" pitchFamily="34" charset="0"/>
                <a:cs typeface="Times New Roman" panose="02020603050405020304" pitchFamily="18" charset="0"/>
              </a:rPr>
              <a:t>Website </a:t>
            </a:r>
          </a:p>
          <a:p>
            <a:pPr marL="517525" lvl="1" indent="0">
              <a:lnSpc>
                <a:spcPct val="107000"/>
              </a:lnSpc>
              <a:spcBef>
                <a:spcPts val="0"/>
              </a:spcBef>
              <a:buNone/>
            </a:pPr>
            <a:r>
              <a:rPr lang="en-US" sz="1800" b="1" dirty="0">
                <a:latin typeface="Calibri" panose="020F0502020204030204" pitchFamily="34" charset="0"/>
                <a:ea typeface="Calibri" panose="020F0502020204030204" pitchFamily="34" charset="0"/>
                <a:cs typeface="Times New Roman" panose="02020603050405020304" pitchFamily="18" charset="0"/>
              </a:rPr>
              <a:t>Pam Wilson 		</a:t>
            </a:r>
            <a:r>
              <a:rPr lang="en-US" sz="1800" dirty="0">
                <a:latin typeface="Calibri" panose="020F0502020204030204" pitchFamily="34" charset="0"/>
                <a:ea typeface="Calibri" panose="020F0502020204030204" pitchFamily="34" charset="0"/>
                <a:cs typeface="Times New Roman" panose="02020603050405020304" pitchFamily="18" charset="0"/>
              </a:rPr>
              <a:t>Liaison with LWVO and LWVUS</a:t>
            </a:r>
          </a:p>
          <a:p>
            <a:pPr marL="517525" lvl="1" indent="0">
              <a:lnSpc>
                <a:spcPct val="107000"/>
              </a:lnSpc>
              <a:spcBef>
                <a:spcPts val="0"/>
              </a:spcBef>
              <a:buNone/>
            </a:pPr>
            <a:endParaRPr lang="en-US"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036759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EEE4-19EB-4C69-B486-637E17D7D5A0}"/>
              </a:ext>
            </a:extLst>
          </p:cNvPr>
          <p:cNvSpPr>
            <a:spLocks noGrp="1"/>
          </p:cNvSpPr>
          <p:nvPr>
            <p:ph type="title"/>
          </p:nvPr>
        </p:nvSpPr>
        <p:spPr>
          <a:xfrm>
            <a:off x="381000" y="230188"/>
            <a:ext cx="8382000" cy="1994392"/>
          </a:xfrm>
        </p:spPr>
        <p:txBody>
          <a:bodyPr/>
          <a:lstStyle/>
          <a:p>
            <a:pPr algn="ctr"/>
            <a:r>
              <a:rPr lang="en-US" dirty="0"/>
              <a:t>Program for Advocacy and Action </a:t>
            </a:r>
            <a:br>
              <a:rPr lang="en-US" dirty="0"/>
            </a:br>
            <a:r>
              <a:rPr lang="en-US" sz="3200" dirty="0"/>
              <a:t>2022-2023</a:t>
            </a:r>
            <a:br>
              <a:rPr lang="en-US" sz="3200" dirty="0"/>
            </a:br>
            <a:br>
              <a:rPr lang="en-US" sz="3200" dirty="0"/>
            </a:b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The Campaign for Making Democracy Work®</a:t>
            </a:r>
            <a:endParaRPr lang="en-US" sz="3200" dirty="0"/>
          </a:p>
        </p:txBody>
      </p:sp>
      <p:sp>
        <p:nvSpPr>
          <p:cNvPr id="3" name="Text Placeholder 2">
            <a:extLst>
              <a:ext uri="{FF2B5EF4-FFF2-40B4-BE49-F238E27FC236}">
                <a16:creationId xmlns:a16="http://schemas.microsoft.com/office/drawing/2014/main" id="{86C07446-1AA7-44EC-AD54-FAF920194EA3}"/>
              </a:ext>
            </a:extLst>
          </p:cNvPr>
          <p:cNvSpPr>
            <a:spLocks noGrp="1"/>
          </p:cNvSpPr>
          <p:nvPr>
            <p:ph type="body" sz="quarter" idx="10"/>
          </p:nvPr>
        </p:nvSpPr>
        <p:spPr>
          <a:xfrm>
            <a:off x="381000" y="2971800"/>
            <a:ext cx="8382000" cy="4391972"/>
          </a:xfrm>
        </p:spPr>
        <p:txBody>
          <a:bodyPr/>
          <a:lstStyle/>
          <a:p>
            <a:pPr marL="0" marR="0" indent="0">
              <a:lnSpc>
                <a:spcPct val="106000"/>
              </a:lnSpc>
              <a:spcBef>
                <a:spcPts val="0"/>
              </a:spcBef>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Includes ensuring a free, fair and accessible electoral system for all eligible voters by focusing on:</a:t>
            </a:r>
          </a:p>
          <a:p>
            <a:pPr marL="0" marR="0" indent="0">
              <a:lnSpc>
                <a:spcPct val="106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60425" lvl="1" indent="-342900">
              <a:lnSpc>
                <a:spcPct val="106000"/>
              </a:lnSpc>
              <a:spcBef>
                <a:spcPts val="0"/>
              </a:spcBef>
              <a:spcAft>
                <a:spcPts val="800"/>
              </a:spcAft>
              <a:buSzPts val="100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Voting Rights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60425" lvl="1" indent="-342900">
              <a:lnSpc>
                <a:spcPct val="106000"/>
              </a:lnSpc>
              <a:spcBef>
                <a:spcPts val="0"/>
              </a:spcBef>
              <a:spcAft>
                <a:spcPts val="800"/>
              </a:spcAft>
              <a:buSzPts val="100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Improving Elections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60425" lvl="1" indent="-342900">
              <a:lnSpc>
                <a:spcPct val="106000"/>
              </a:lnSpc>
              <a:spcBef>
                <a:spcPts val="0"/>
              </a:spcBef>
              <a:spcAft>
                <a:spcPts val="800"/>
              </a:spcAft>
              <a:buSzPts val="100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Campaign Finance/Money in Politics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60425" lvl="1" indent="-342900">
              <a:lnSpc>
                <a:spcPct val="106000"/>
              </a:lnSpc>
              <a:spcBef>
                <a:spcPts val="0"/>
              </a:spcBef>
              <a:spcAft>
                <a:spcPts val="800"/>
              </a:spcAft>
              <a:buSzPts val="100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Redistricting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6983887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58DC-5AB2-45E5-B419-BD539D6DBEA5}"/>
              </a:ext>
            </a:extLst>
          </p:cNvPr>
          <p:cNvSpPr>
            <a:spLocks noGrp="1"/>
          </p:cNvSpPr>
          <p:nvPr>
            <p:ph type="title"/>
          </p:nvPr>
        </p:nvSpPr>
        <p:spPr>
          <a:xfrm>
            <a:off x="381000" y="230188"/>
            <a:ext cx="8382000" cy="1163395"/>
          </a:xfrm>
        </p:spPr>
        <p:txBody>
          <a:bodyPr/>
          <a:lstStyle/>
          <a:p>
            <a:pPr algn="ctr"/>
            <a:r>
              <a:rPr lang="en-US" dirty="0"/>
              <a:t>President’s Report</a:t>
            </a:r>
            <a:br>
              <a:rPr lang="en-US" dirty="0"/>
            </a:br>
            <a:r>
              <a:rPr lang="en-US" sz="3600" dirty="0"/>
              <a:t>Membership</a:t>
            </a:r>
            <a:endParaRPr lang="en-US" dirty="0"/>
          </a:p>
        </p:txBody>
      </p:sp>
      <p:sp>
        <p:nvSpPr>
          <p:cNvPr id="3" name="Content Placeholder 2">
            <a:extLst>
              <a:ext uri="{FF2B5EF4-FFF2-40B4-BE49-F238E27FC236}">
                <a16:creationId xmlns:a16="http://schemas.microsoft.com/office/drawing/2014/main" id="{1459D89E-4084-4228-BBDF-64E851AE52F3}"/>
              </a:ext>
            </a:extLst>
          </p:cNvPr>
          <p:cNvSpPr>
            <a:spLocks noGrp="1"/>
          </p:cNvSpPr>
          <p:nvPr>
            <p:ph idx="1"/>
          </p:nvPr>
        </p:nvSpPr>
        <p:spPr>
          <a:xfrm>
            <a:off x="381000" y="1752600"/>
            <a:ext cx="1905000" cy="3016210"/>
          </a:xfrm>
        </p:spPr>
        <p:txBody>
          <a:bodyPr/>
          <a:lstStyle/>
          <a:p>
            <a:pPr marL="0" indent="0">
              <a:buNone/>
            </a:pPr>
            <a:endParaRPr lang="en-US" dirty="0"/>
          </a:p>
          <a:p>
            <a:pPr marL="0" indent="0">
              <a:buNone/>
            </a:pPr>
            <a:r>
              <a:rPr lang="en-US" sz="2400" dirty="0"/>
              <a:t>94  	Primary</a:t>
            </a:r>
          </a:p>
          <a:p>
            <a:pPr marL="0" indent="0">
              <a:buNone/>
            </a:pPr>
            <a:endParaRPr lang="en-US" sz="2400" dirty="0"/>
          </a:p>
          <a:p>
            <a:pPr marL="0" indent="0">
              <a:buNone/>
            </a:pPr>
            <a:r>
              <a:rPr lang="en-US" sz="2400" dirty="0"/>
              <a:t>29    Additional</a:t>
            </a:r>
          </a:p>
          <a:p>
            <a:pPr marL="457200" indent="-457200">
              <a:buAutoNum type="arabicPlain" startAt="29"/>
            </a:pPr>
            <a:endParaRPr lang="en-US" sz="2400" dirty="0"/>
          </a:p>
          <a:p>
            <a:pPr marL="0" indent="0">
              <a:buNone/>
            </a:pPr>
            <a:r>
              <a:rPr lang="en-US" sz="2400" dirty="0"/>
              <a:t>4         Students</a:t>
            </a:r>
          </a:p>
          <a:p>
            <a:pPr marL="0" indent="0">
              <a:buNone/>
            </a:pPr>
            <a:endParaRPr lang="en-US" dirty="0"/>
          </a:p>
        </p:txBody>
      </p:sp>
      <p:pic>
        <p:nvPicPr>
          <p:cNvPr id="5" name="Picture 4">
            <a:extLst>
              <a:ext uri="{FF2B5EF4-FFF2-40B4-BE49-F238E27FC236}">
                <a16:creationId xmlns:a16="http://schemas.microsoft.com/office/drawing/2014/main" id="{7548A7C7-C61F-783F-1107-F95DD1E09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765852"/>
            <a:ext cx="5690943" cy="4297680"/>
          </a:xfrm>
          <a:prstGeom prst="rect">
            <a:avLst/>
          </a:prstGeom>
          <a:ln w="28575">
            <a:solidFill>
              <a:schemeClr val="accent2">
                <a:lumMod val="40000"/>
                <a:lumOff val="60000"/>
              </a:schemeClr>
            </a:solidFill>
          </a:ln>
        </p:spPr>
      </p:pic>
    </p:spTree>
    <p:extLst>
      <p:ext uri="{BB962C8B-B14F-4D97-AF65-F5344CB8AC3E}">
        <p14:creationId xmlns:p14="http://schemas.microsoft.com/office/powerpoint/2010/main" val="169052088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80F3-31A8-4D5A-BCE8-14B0ABFA1383}"/>
              </a:ext>
            </a:extLst>
          </p:cNvPr>
          <p:cNvSpPr>
            <a:spLocks noGrp="1"/>
          </p:cNvSpPr>
          <p:nvPr>
            <p:ph type="title"/>
          </p:nvPr>
        </p:nvSpPr>
        <p:spPr/>
        <p:txBody>
          <a:bodyPr/>
          <a:lstStyle/>
          <a:p>
            <a:pPr algn="ctr"/>
            <a:r>
              <a:rPr lang="en-US" dirty="0"/>
              <a:t>Thank you!</a:t>
            </a:r>
          </a:p>
        </p:txBody>
      </p:sp>
      <p:sp>
        <p:nvSpPr>
          <p:cNvPr id="6" name="Text Placeholder 5">
            <a:extLst>
              <a:ext uri="{FF2B5EF4-FFF2-40B4-BE49-F238E27FC236}">
                <a16:creationId xmlns:a16="http://schemas.microsoft.com/office/drawing/2014/main" id="{65529195-0E26-40DF-84D8-ACD68C0D8C19}"/>
              </a:ext>
            </a:extLst>
          </p:cNvPr>
          <p:cNvSpPr>
            <a:spLocks noGrp="1"/>
          </p:cNvSpPr>
          <p:nvPr>
            <p:ph type="body" sz="quarter" idx="10"/>
          </p:nvPr>
        </p:nvSpPr>
        <p:spPr>
          <a:xfrm>
            <a:off x="381000" y="1411552"/>
            <a:ext cx="8382000" cy="782368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Jane Wilken             Jane and Rita</a:t>
            </a:r>
          </a:p>
          <a:p>
            <a:pPr marL="0" indent="0">
              <a:buNone/>
            </a:pPr>
            <a:r>
              <a:rPr lang="en-US" sz="2400" dirty="0"/>
              <a:t>			</a:t>
            </a:r>
            <a:r>
              <a:rPr lang="en-US" sz="2400"/>
              <a:t>	          Working </a:t>
            </a:r>
            <a:r>
              <a:rPr lang="en-US" sz="2400" dirty="0"/>
              <a:t>the Farmers’ Market</a:t>
            </a:r>
          </a:p>
          <a:p>
            <a:pPr marL="0" indent="0">
              <a:buNone/>
            </a:pPr>
            <a:endParaRPr lang="en-US" dirty="0"/>
          </a:p>
          <a:p>
            <a:pPr marL="0" indent="0">
              <a:buNone/>
            </a:pPr>
            <a:endParaRPr lang="en-US" dirty="0"/>
          </a:p>
          <a:p>
            <a:pPr marL="0" indent="0" algn="r">
              <a:buNone/>
            </a:pPr>
            <a:endParaRPr lang="en-US" dirty="0"/>
          </a:p>
          <a:p>
            <a:pPr marL="0" indent="0" algn="ctr">
              <a:buNone/>
            </a:pPr>
            <a:endParaRPr lang="en-US" dirty="0"/>
          </a:p>
          <a:p>
            <a:endParaRPr lang="en-US" sz="2800" dirty="0"/>
          </a:p>
          <a:p>
            <a:endParaRPr lang="en-US" dirty="0"/>
          </a:p>
        </p:txBody>
      </p:sp>
      <p:pic>
        <p:nvPicPr>
          <p:cNvPr id="8" name="Picture 7">
            <a:extLst>
              <a:ext uri="{FF2B5EF4-FFF2-40B4-BE49-F238E27FC236}">
                <a16:creationId xmlns:a16="http://schemas.microsoft.com/office/drawing/2014/main" id="{998A967A-E18F-6C31-FBEA-69970781DDF9}"/>
              </a:ext>
            </a:extLst>
          </p:cNvPr>
          <p:cNvPicPr>
            <a:picLocks noChangeAspect="1"/>
          </p:cNvPicPr>
          <p:nvPr/>
        </p:nvPicPr>
        <p:blipFill>
          <a:blip r:embed="rId2"/>
          <a:stretch>
            <a:fillRect/>
          </a:stretch>
        </p:blipFill>
        <p:spPr>
          <a:xfrm>
            <a:off x="1592580" y="2146871"/>
            <a:ext cx="1920240" cy="2564258"/>
          </a:xfrm>
          <a:prstGeom prst="rect">
            <a:avLst/>
          </a:prstGeom>
          <a:ln w="28575">
            <a:solidFill>
              <a:schemeClr val="tx1"/>
            </a:solidFill>
          </a:ln>
        </p:spPr>
      </p:pic>
      <p:pic>
        <p:nvPicPr>
          <p:cNvPr id="5" name="Picture 4">
            <a:extLst>
              <a:ext uri="{FF2B5EF4-FFF2-40B4-BE49-F238E27FC236}">
                <a16:creationId xmlns:a16="http://schemas.microsoft.com/office/drawing/2014/main" id="{D79F0CBA-B51A-715B-0FC3-90B13002AA90}"/>
              </a:ext>
            </a:extLst>
          </p:cNvPr>
          <p:cNvPicPr>
            <a:picLocks noChangeAspect="1"/>
          </p:cNvPicPr>
          <p:nvPr/>
        </p:nvPicPr>
        <p:blipFill rotWithShape="1">
          <a:blip r:embed="rId3">
            <a:extLst>
              <a:ext uri="{28A0092B-C50C-407E-A947-70E740481C1C}">
                <a14:useLocalDpi xmlns:a14="http://schemas.microsoft.com/office/drawing/2010/main" val="0"/>
              </a:ext>
            </a:extLst>
          </a:blip>
          <a:srcRect t="3357" r="10914" b="20582"/>
          <a:stretch/>
        </p:blipFill>
        <p:spPr>
          <a:xfrm>
            <a:off x="4724400" y="1676400"/>
            <a:ext cx="3383280" cy="3277872"/>
          </a:xfrm>
          <a:prstGeom prst="rect">
            <a:avLst/>
          </a:prstGeom>
          <a:ln w="28575">
            <a:solidFill>
              <a:schemeClr val="tx1"/>
            </a:solidFill>
          </a:ln>
        </p:spPr>
      </p:pic>
    </p:spTree>
    <p:extLst>
      <p:ext uri="{BB962C8B-B14F-4D97-AF65-F5344CB8AC3E}">
        <p14:creationId xmlns:p14="http://schemas.microsoft.com/office/powerpoint/2010/main" val="238528224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49370E-2712-4F89-A8B5-D8C6D7163850}"/>
              </a:ext>
            </a:extLst>
          </p:cNvPr>
          <p:cNvSpPr>
            <a:spLocks noGrp="1"/>
          </p:cNvSpPr>
          <p:nvPr>
            <p:ph type="body" sz="quarter" idx="10"/>
          </p:nvPr>
        </p:nvSpPr>
        <p:spPr>
          <a:xfrm>
            <a:off x="381000" y="2209800"/>
            <a:ext cx="8382000" cy="984885"/>
          </a:xfrm>
        </p:spPr>
        <p:txBody>
          <a:bodyPr/>
          <a:lstStyle/>
          <a:p>
            <a:endParaRPr lang="en-US" dirty="0"/>
          </a:p>
          <a:p>
            <a:pPr marL="0" indent="0">
              <a:buNone/>
            </a:pPr>
            <a:endParaRPr lang="en-US" dirty="0"/>
          </a:p>
        </p:txBody>
      </p:sp>
      <p:pic>
        <p:nvPicPr>
          <p:cNvPr id="3" name="Picture 2">
            <a:extLst>
              <a:ext uri="{FF2B5EF4-FFF2-40B4-BE49-F238E27FC236}">
                <a16:creationId xmlns:a16="http://schemas.microsoft.com/office/drawing/2014/main" id="{B60DF7FD-7670-4957-8762-422078AAA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645" y="1447800"/>
            <a:ext cx="5670709" cy="3352800"/>
          </a:xfrm>
          <a:prstGeom prst="rect">
            <a:avLst/>
          </a:prstGeom>
        </p:spPr>
      </p:pic>
    </p:spTree>
    <p:extLst>
      <p:ext uri="{BB962C8B-B14F-4D97-AF65-F5344CB8AC3E}">
        <p14:creationId xmlns:p14="http://schemas.microsoft.com/office/powerpoint/2010/main" val="6241840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58DC-5AB2-45E5-B419-BD539D6DBEA5}"/>
              </a:ext>
            </a:extLst>
          </p:cNvPr>
          <p:cNvSpPr>
            <a:spLocks noGrp="1"/>
          </p:cNvSpPr>
          <p:nvPr>
            <p:ph type="title"/>
          </p:nvPr>
        </p:nvSpPr>
        <p:spPr>
          <a:xfrm>
            <a:off x="381000" y="230188"/>
            <a:ext cx="8382000" cy="1163395"/>
          </a:xfrm>
        </p:spPr>
        <p:txBody>
          <a:bodyPr/>
          <a:lstStyle/>
          <a:p>
            <a:pPr algn="ctr"/>
            <a:r>
              <a:rPr lang="en-US" dirty="0"/>
              <a:t>President’s Report</a:t>
            </a:r>
            <a:br>
              <a:rPr lang="en-US" dirty="0"/>
            </a:br>
            <a:r>
              <a:rPr lang="en-US" sz="3600" dirty="0"/>
              <a:t>Membership</a:t>
            </a:r>
            <a:endParaRPr lang="en-US" dirty="0"/>
          </a:p>
        </p:txBody>
      </p:sp>
      <p:sp>
        <p:nvSpPr>
          <p:cNvPr id="6" name="Content Placeholder 5">
            <a:extLst>
              <a:ext uri="{FF2B5EF4-FFF2-40B4-BE49-F238E27FC236}">
                <a16:creationId xmlns:a16="http://schemas.microsoft.com/office/drawing/2014/main" id="{BE1048A4-C4B7-CF2F-1521-D88DE6406D9E}"/>
              </a:ext>
            </a:extLst>
          </p:cNvPr>
          <p:cNvSpPr>
            <a:spLocks noGrp="1"/>
          </p:cNvSpPr>
          <p:nvPr>
            <p:ph idx="1"/>
          </p:nvPr>
        </p:nvSpPr>
        <p:spPr>
          <a:xfrm>
            <a:off x="381000" y="1412875"/>
            <a:ext cx="8382000" cy="5047536"/>
          </a:xfrm>
        </p:spPr>
        <p:txBody>
          <a:bodyPr/>
          <a:lstStyle/>
          <a:p>
            <a:endParaRPr lang="en-US" dirty="0"/>
          </a:p>
          <a:p>
            <a:pPr marL="0" indent="0" algn="ctr">
              <a:buNone/>
            </a:pPr>
            <a:r>
              <a:rPr lang="en-US" sz="3600" dirty="0"/>
              <a:t>Restructuring Dues and Donations</a:t>
            </a:r>
          </a:p>
          <a:p>
            <a:pPr marL="0" indent="0">
              <a:buNone/>
            </a:pPr>
            <a:endParaRPr lang="en-US" dirty="0"/>
          </a:p>
          <a:p>
            <a:pPr algn="ctr">
              <a:buFont typeface="Arial" panose="020B0604020202020204" pitchFamily="34" charset="0"/>
              <a:buChar char="•"/>
            </a:pPr>
            <a:r>
              <a:rPr lang="en-US" sz="2800" dirty="0"/>
              <a:t>Dues will remain at current levels </a:t>
            </a:r>
            <a:r>
              <a:rPr lang="en-US" sz="2800" i="1" u="sng" dirty="0"/>
              <a:t>but also</a:t>
            </a:r>
          </a:p>
          <a:p>
            <a:pPr marL="0" indent="0" algn="ctr">
              <a:buNone/>
            </a:pPr>
            <a:endParaRPr lang="en-US" sz="2800" dirty="0"/>
          </a:p>
          <a:p>
            <a:pPr algn="ctr">
              <a:buFont typeface="Arial" panose="020B0604020202020204" pitchFamily="34" charset="0"/>
              <a:buChar char="•"/>
            </a:pPr>
            <a:r>
              <a:rPr lang="en-US" sz="2800" dirty="0"/>
              <a:t>Include an option to Pay What you Can </a:t>
            </a:r>
            <a:r>
              <a:rPr lang="en-US" sz="2800" i="1" u="sng" dirty="0"/>
              <a:t>and</a:t>
            </a:r>
          </a:p>
          <a:p>
            <a:pPr marL="0" indent="0" algn="ctr">
              <a:buNone/>
            </a:pPr>
            <a:endParaRPr lang="en-US" sz="2800" dirty="0"/>
          </a:p>
          <a:p>
            <a:pPr algn="ctr">
              <a:buFont typeface="Arial" panose="020B0604020202020204" pitchFamily="34" charset="0"/>
              <a:buChar char="•"/>
            </a:pPr>
            <a:r>
              <a:rPr lang="en-US" sz="2800" dirty="0"/>
              <a:t>Encourage larger donations in specified categories</a:t>
            </a:r>
          </a:p>
          <a:p>
            <a:pPr marL="0" indent="0">
              <a:buNone/>
            </a:pPr>
            <a:endParaRPr lang="en-US" dirty="0"/>
          </a:p>
          <a:p>
            <a:endParaRPr lang="en-US" dirty="0"/>
          </a:p>
        </p:txBody>
      </p:sp>
    </p:spTree>
    <p:extLst>
      <p:ext uri="{BB962C8B-B14F-4D97-AF65-F5344CB8AC3E}">
        <p14:creationId xmlns:p14="http://schemas.microsoft.com/office/powerpoint/2010/main" val="4013641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1BCF-D3AD-2F2F-059F-5CE8CCA85F52}"/>
              </a:ext>
            </a:extLst>
          </p:cNvPr>
          <p:cNvSpPr>
            <a:spLocks noGrp="1"/>
          </p:cNvSpPr>
          <p:nvPr>
            <p:ph type="title"/>
          </p:nvPr>
        </p:nvSpPr>
        <p:spPr>
          <a:xfrm>
            <a:off x="381000" y="609599"/>
            <a:ext cx="8382000" cy="1412694"/>
          </a:xfrm>
        </p:spPr>
        <p:txBody>
          <a:bodyPr/>
          <a:lstStyle/>
          <a:p>
            <a:pPr algn="ctr"/>
            <a:r>
              <a:rPr lang="en-US" sz="3600" dirty="0">
                <a:effectLst/>
                <a:latin typeface="Arial" panose="020B0604020202020204" pitchFamily="34" charset="0"/>
                <a:ea typeface="Arial" panose="020B0604020202020204" pitchFamily="34" charset="0"/>
              </a:rPr>
              <a:t>Encouraging Enhanced Support  </a:t>
            </a:r>
            <a:br>
              <a:rPr lang="en-US" sz="1800" dirty="0">
                <a:effectLst/>
                <a:latin typeface="Arial" panose="020B0604020202020204" pitchFamily="34" charset="0"/>
                <a:ea typeface="Arial" panose="020B0604020202020204" pitchFamily="34" charset="0"/>
              </a:rPr>
            </a:br>
            <a:br>
              <a:rPr lang="en-US" sz="18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28F51FA-E961-0E7A-438C-157D85604BC7}"/>
              </a:ext>
            </a:extLst>
          </p:cNvPr>
          <p:cNvSpPr>
            <a:spLocks noGrp="1"/>
          </p:cNvSpPr>
          <p:nvPr>
            <p:ph idx="1"/>
          </p:nvPr>
        </p:nvSpPr>
        <p:spPr>
          <a:xfrm>
            <a:off x="752061" y="1600200"/>
            <a:ext cx="8382000" cy="3447098"/>
          </a:xfrm>
        </p:spPr>
        <p:txBody>
          <a:bodyPr/>
          <a:lstStyle/>
          <a:p>
            <a:pPr marL="0" indent="0">
              <a:buNone/>
            </a:pPr>
            <a:endParaRPr lang="en-US" sz="2800" dirty="0">
              <a:effectLst/>
              <a:latin typeface="Arial" panose="020B0604020202020204" pitchFamily="34" charset="0"/>
              <a:ea typeface="Arial" panose="020B0604020202020204" pitchFamily="34" charset="0"/>
            </a:endParaRPr>
          </a:p>
          <a:p>
            <a:pPr marL="0" indent="0">
              <a:buNone/>
            </a:pPr>
            <a:r>
              <a:rPr lang="en-US" sz="2800" dirty="0">
                <a:effectLst/>
                <a:latin typeface="Arial" panose="020B0604020202020204" pitchFamily="34" charset="0"/>
                <a:ea typeface="Arial" panose="020B0604020202020204" pitchFamily="34" charset="0"/>
              </a:rPr>
              <a:t>$50   		Susan B. Anthony 	ADVOCATE</a:t>
            </a:r>
          </a:p>
          <a:p>
            <a:pPr marL="0" indent="0">
              <a:buNone/>
            </a:pPr>
            <a:br>
              <a:rPr lang="en-US" sz="2800" dirty="0">
                <a:effectLst/>
                <a:latin typeface="Arial" panose="020B0604020202020204" pitchFamily="34" charset="0"/>
                <a:ea typeface="Arial" panose="020B0604020202020204" pitchFamily="34" charset="0"/>
              </a:rPr>
            </a:br>
            <a:r>
              <a:rPr lang="en-US" sz="2800" dirty="0">
                <a:effectLst/>
                <a:latin typeface="Arial" panose="020B0604020202020204" pitchFamily="34" charset="0"/>
                <a:ea typeface="Arial" panose="020B0604020202020204" pitchFamily="34" charset="0"/>
              </a:rPr>
              <a:t>$100  	Sojourner Truth 		SUSTAINER</a:t>
            </a:r>
          </a:p>
          <a:p>
            <a:pPr marL="0" indent="0">
              <a:buNone/>
            </a:pPr>
            <a:br>
              <a:rPr lang="en-US" sz="2800" dirty="0">
                <a:effectLst/>
                <a:latin typeface="Arial" panose="020B0604020202020204" pitchFamily="34" charset="0"/>
                <a:ea typeface="Arial" panose="020B0604020202020204" pitchFamily="34" charset="0"/>
              </a:rPr>
            </a:br>
            <a:r>
              <a:rPr lang="en-US" sz="2800" dirty="0">
                <a:effectLst/>
                <a:latin typeface="Arial" panose="020B0604020202020204" pitchFamily="34" charset="0"/>
                <a:ea typeface="Arial" panose="020B0604020202020204" pitchFamily="34" charset="0"/>
              </a:rPr>
              <a:t>$250  	Alice Paul 			PATRON</a:t>
            </a:r>
          </a:p>
          <a:p>
            <a:pPr marL="0" indent="0">
              <a:buNone/>
            </a:pPr>
            <a:br>
              <a:rPr lang="en-US" sz="2800" dirty="0">
                <a:effectLst/>
                <a:latin typeface="Arial" panose="020B0604020202020204" pitchFamily="34" charset="0"/>
                <a:ea typeface="Arial" panose="020B0604020202020204" pitchFamily="34" charset="0"/>
              </a:rPr>
            </a:br>
            <a:r>
              <a:rPr lang="en-US" sz="2800" dirty="0">
                <a:effectLst/>
                <a:latin typeface="Arial" panose="020B0604020202020204" pitchFamily="34" charset="0"/>
                <a:ea typeface="Arial" panose="020B0604020202020204" pitchFamily="34" charset="0"/>
              </a:rPr>
              <a:t>$500  	Carrie Chapman Catt 	CHAMPION</a:t>
            </a:r>
            <a:endParaRPr lang="en-US" sz="2800" dirty="0"/>
          </a:p>
        </p:txBody>
      </p:sp>
    </p:spTree>
    <p:extLst>
      <p:ext uri="{BB962C8B-B14F-4D97-AF65-F5344CB8AC3E}">
        <p14:creationId xmlns:p14="http://schemas.microsoft.com/office/powerpoint/2010/main" val="27032954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76BC-BE2F-4EFB-BE7F-2AF07CCA21A0}"/>
              </a:ext>
            </a:extLst>
          </p:cNvPr>
          <p:cNvSpPr>
            <a:spLocks noGrp="1"/>
          </p:cNvSpPr>
          <p:nvPr>
            <p:ph type="title"/>
          </p:nvPr>
        </p:nvSpPr>
        <p:spPr/>
        <p:txBody>
          <a:bodyPr/>
          <a:lstStyle/>
          <a:p>
            <a:pPr algn="ctr"/>
            <a:r>
              <a:rPr lang="en-US" dirty="0"/>
              <a:t>President’s Report</a:t>
            </a:r>
          </a:p>
        </p:txBody>
      </p:sp>
      <p:sp>
        <p:nvSpPr>
          <p:cNvPr id="3" name="Text Placeholder 2">
            <a:extLst>
              <a:ext uri="{FF2B5EF4-FFF2-40B4-BE49-F238E27FC236}">
                <a16:creationId xmlns:a16="http://schemas.microsoft.com/office/drawing/2014/main" id="{99D6CEA5-42B5-4D95-AE66-350497CB8E75}"/>
              </a:ext>
            </a:extLst>
          </p:cNvPr>
          <p:cNvSpPr>
            <a:spLocks noGrp="1"/>
          </p:cNvSpPr>
          <p:nvPr>
            <p:ph type="body" sz="quarter" idx="10"/>
          </p:nvPr>
        </p:nvSpPr>
        <p:spPr>
          <a:xfrm>
            <a:off x="381000" y="1419833"/>
            <a:ext cx="8382000" cy="443198"/>
          </a:xfrm>
        </p:spPr>
        <p:txBody>
          <a:bodyPr/>
          <a:lstStyle/>
          <a:p>
            <a:pPr marL="0" indent="0" algn="ctr">
              <a:buNone/>
            </a:pPr>
            <a:r>
              <a:rPr lang="en-US" dirty="0"/>
              <a:t>Survey of Members Report</a:t>
            </a:r>
          </a:p>
        </p:txBody>
      </p:sp>
      <p:pic>
        <p:nvPicPr>
          <p:cNvPr id="6" name="Picture 5">
            <a:extLst>
              <a:ext uri="{FF2B5EF4-FFF2-40B4-BE49-F238E27FC236}">
                <a16:creationId xmlns:a16="http://schemas.microsoft.com/office/drawing/2014/main" id="{2F7193AC-D3EA-75A0-BCE8-25D03574A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806645"/>
            <a:ext cx="1708921" cy="2468880"/>
          </a:xfrm>
          <a:prstGeom prst="rect">
            <a:avLst/>
          </a:prstGeom>
          <a:ln w="28575">
            <a:solidFill>
              <a:schemeClr val="tx1"/>
            </a:solidFill>
          </a:ln>
        </p:spPr>
      </p:pic>
      <p:pic>
        <p:nvPicPr>
          <p:cNvPr id="8" name="Picture 7">
            <a:extLst>
              <a:ext uri="{FF2B5EF4-FFF2-40B4-BE49-F238E27FC236}">
                <a16:creationId xmlns:a16="http://schemas.microsoft.com/office/drawing/2014/main" id="{0512310B-B196-96E1-9B09-9E815992E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931867"/>
            <a:ext cx="2961640" cy="2218436"/>
          </a:xfrm>
          <a:prstGeom prst="rect">
            <a:avLst/>
          </a:prstGeom>
          <a:ln w="28575">
            <a:solidFill>
              <a:schemeClr val="tx1"/>
            </a:solidFill>
          </a:ln>
        </p:spPr>
      </p:pic>
      <p:sp>
        <p:nvSpPr>
          <p:cNvPr id="9" name="TextBox 8">
            <a:extLst>
              <a:ext uri="{FF2B5EF4-FFF2-40B4-BE49-F238E27FC236}">
                <a16:creationId xmlns:a16="http://schemas.microsoft.com/office/drawing/2014/main" id="{5CE6A93F-1E4C-EBDF-C287-BCE546041C80}"/>
              </a:ext>
            </a:extLst>
          </p:cNvPr>
          <p:cNvSpPr txBox="1"/>
          <p:nvPr/>
        </p:nvSpPr>
        <p:spPr>
          <a:xfrm>
            <a:off x="1752600" y="5486400"/>
            <a:ext cx="2514600" cy="400110"/>
          </a:xfrm>
          <a:prstGeom prst="rect">
            <a:avLst/>
          </a:prstGeom>
          <a:noFill/>
        </p:spPr>
        <p:txBody>
          <a:bodyPr wrap="square" rtlCol="0">
            <a:spAutoFit/>
          </a:bodyPr>
          <a:lstStyle/>
          <a:p>
            <a:r>
              <a:rPr lang="en-US" dirty="0"/>
              <a:t>         Susan </a:t>
            </a:r>
            <a:r>
              <a:rPr lang="en-US" sz="2000" dirty="0"/>
              <a:t>Studer</a:t>
            </a:r>
            <a:r>
              <a:rPr lang="en-US" dirty="0"/>
              <a:t> King</a:t>
            </a:r>
          </a:p>
        </p:txBody>
      </p:sp>
      <p:sp>
        <p:nvSpPr>
          <p:cNvPr id="10" name="TextBox 9">
            <a:extLst>
              <a:ext uri="{FF2B5EF4-FFF2-40B4-BE49-F238E27FC236}">
                <a16:creationId xmlns:a16="http://schemas.microsoft.com/office/drawing/2014/main" id="{8F6C3600-DB12-8DF8-94CF-C187ACBB7629}"/>
              </a:ext>
            </a:extLst>
          </p:cNvPr>
          <p:cNvSpPr txBox="1"/>
          <p:nvPr/>
        </p:nvSpPr>
        <p:spPr>
          <a:xfrm>
            <a:off x="5638800" y="5638800"/>
            <a:ext cx="2166121" cy="400110"/>
          </a:xfrm>
          <a:prstGeom prst="rect">
            <a:avLst/>
          </a:prstGeom>
          <a:noFill/>
        </p:spPr>
        <p:txBody>
          <a:bodyPr wrap="square" rtlCol="0">
            <a:spAutoFit/>
          </a:bodyPr>
          <a:lstStyle/>
          <a:p>
            <a:r>
              <a:rPr lang="en-US" dirty="0"/>
              <a:t>     Mary </a:t>
            </a:r>
            <a:r>
              <a:rPr lang="en-US" sz="2000" dirty="0"/>
              <a:t>Tuominen</a:t>
            </a:r>
          </a:p>
        </p:txBody>
      </p:sp>
    </p:spTree>
    <p:extLst>
      <p:ext uri="{BB962C8B-B14F-4D97-AF65-F5344CB8AC3E}">
        <p14:creationId xmlns:p14="http://schemas.microsoft.com/office/powerpoint/2010/main" val="9150873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8F57-418F-2F38-2D2C-D07D60C90EA7}"/>
              </a:ext>
            </a:extLst>
          </p:cNvPr>
          <p:cNvSpPr>
            <a:spLocks noGrp="1"/>
          </p:cNvSpPr>
          <p:nvPr>
            <p:ph type="title"/>
          </p:nvPr>
        </p:nvSpPr>
        <p:spPr/>
        <p:txBody>
          <a:bodyPr/>
          <a:lstStyle/>
          <a:p>
            <a:pPr algn="ctr"/>
            <a:r>
              <a:rPr lang="en-US" dirty="0"/>
              <a:t>Survey of Members</a:t>
            </a:r>
          </a:p>
        </p:txBody>
      </p:sp>
      <p:pic>
        <p:nvPicPr>
          <p:cNvPr id="4" name="Picture 3">
            <a:extLst>
              <a:ext uri="{FF2B5EF4-FFF2-40B4-BE49-F238E27FC236}">
                <a16:creationId xmlns:a16="http://schemas.microsoft.com/office/drawing/2014/main" id="{6B1EFA9D-7101-1C9C-4678-FA4C2A605AAD}"/>
              </a:ext>
            </a:extLst>
          </p:cNvPr>
          <p:cNvPicPr>
            <a:picLocks noChangeAspect="1"/>
          </p:cNvPicPr>
          <p:nvPr/>
        </p:nvPicPr>
        <p:blipFill>
          <a:blip r:embed="rId2"/>
          <a:stretch>
            <a:fillRect/>
          </a:stretch>
        </p:blipFill>
        <p:spPr>
          <a:xfrm>
            <a:off x="304800" y="1447800"/>
            <a:ext cx="8321040" cy="4678300"/>
          </a:xfrm>
          <a:prstGeom prst="rect">
            <a:avLst/>
          </a:prstGeom>
        </p:spPr>
      </p:pic>
    </p:spTree>
    <p:extLst>
      <p:ext uri="{BB962C8B-B14F-4D97-AF65-F5344CB8AC3E}">
        <p14:creationId xmlns:p14="http://schemas.microsoft.com/office/powerpoint/2010/main" val="34301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8F57-418F-2F38-2D2C-D07D60C90EA7}"/>
              </a:ext>
            </a:extLst>
          </p:cNvPr>
          <p:cNvSpPr>
            <a:spLocks noGrp="1"/>
          </p:cNvSpPr>
          <p:nvPr>
            <p:ph type="title"/>
          </p:nvPr>
        </p:nvSpPr>
        <p:spPr/>
        <p:txBody>
          <a:bodyPr/>
          <a:lstStyle/>
          <a:p>
            <a:pPr algn="ctr"/>
            <a:r>
              <a:rPr lang="en-US" dirty="0"/>
              <a:t>Survey of Members</a:t>
            </a:r>
          </a:p>
        </p:txBody>
      </p:sp>
      <p:pic>
        <p:nvPicPr>
          <p:cNvPr id="5" name="Picture 4">
            <a:extLst>
              <a:ext uri="{FF2B5EF4-FFF2-40B4-BE49-F238E27FC236}">
                <a16:creationId xmlns:a16="http://schemas.microsoft.com/office/drawing/2014/main" id="{3F6AE88A-D2CF-9B5C-9679-24D824F5551B}"/>
              </a:ext>
            </a:extLst>
          </p:cNvPr>
          <p:cNvPicPr>
            <a:picLocks noChangeAspect="1"/>
          </p:cNvPicPr>
          <p:nvPr/>
        </p:nvPicPr>
        <p:blipFill>
          <a:blip r:embed="rId2"/>
          <a:stretch>
            <a:fillRect/>
          </a:stretch>
        </p:blipFill>
        <p:spPr>
          <a:xfrm>
            <a:off x="609600" y="1066800"/>
            <a:ext cx="7924800" cy="5140990"/>
          </a:xfrm>
          <a:prstGeom prst="rect">
            <a:avLst/>
          </a:prstGeom>
        </p:spPr>
      </p:pic>
    </p:spTree>
    <p:extLst>
      <p:ext uri="{BB962C8B-B14F-4D97-AF65-F5344CB8AC3E}">
        <p14:creationId xmlns:p14="http://schemas.microsoft.com/office/powerpoint/2010/main" val="26407348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8F57-418F-2F38-2D2C-D07D60C90EA7}"/>
              </a:ext>
            </a:extLst>
          </p:cNvPr>
          <p:cNvSpPr>
            <a:spLocks noGrp="1"/>
          </p:cNvSpPr>
          <p:nvPr>
            <p:ph type="title"/>
          </p:nvPr>
        </p:nvSpPr>
        <p:spPr/>
        <p:txBody>
          <a:bodyPr/>
          <a:lstStyle/>
          <a:p>
            <a:pPr algn="ctr"/>
            <a:r>
              <a:rPr lang="en-US" dirty="0"/>
              <a:t>Survey of Members</a:t>
            </a:r>
          </a:p>
        </p:txBody>
      </p:sp>
      <p:pic>
        <p:nvPicPr>
          <p:cNvPr id="4" name="Picture 3">
            <a:extLst>
              <a:ext uri="{FF2B5EF4-FFF2-40B4-BE49-F238E27FC236}">
                <a16:creationId xmlns:a16="http://schemas.microsoft.com/office/drawing/2014/main" id="{FB2D9EA2-F33F-DA57-0A6E-1B5621896ED3}"/>
              </a:ext>
            </a:extLst>
          </p:cNvPr>
          <p:cNvPicPr>
            <a:picLocks noChangeAspect="1"/>
          </p:cNvPicPr>
          <p:nvPr/>
        </p:nvPicPr>
        <p:blipFill>
          <a:blip r:embed="rId2"/>
          <a:stretch>
            <a:fillRect/>
          </a:stretch>
        </p:blipFill>
        <p:spPr>
          <a:xfrm>
            <a:off x="327991" y="1097280"/>
            <a:ext cx="8294609" cy="4663440"/>
          </a:xfrm>
          <a:prstGeom prst="rect">
            <a:avLst/>
          </a:prstGeom>
        </p:spPr>
      </p:pic>
    </p:spTree>
    <p:extLst>
      <p:ext uri="{BB962C8B-B14F-4D97-AF65-F5344CB8AC3E}">
        <p14:creationId xmlns:p14="http://schemas.microsoft.com/office/powerpoint/2010/main" val="2069511128"/>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C09DAB-225A-4858-B846-84C0E3F3A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(Stipple blue design)</Template>
  <TotalTime>32521</TotalTime>
  <Words>1034</Words>
  <Application>Microsoft Macintosh PowerPoint</Application>
  <PresentationFormat>On-screen Show (4:3)</PresentationFormat>
  <Paragraphs>284</Paragraphs>
  <Slides>31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Narrow</vt:lpstr>
      <vt:lpstr>Calibri</vt:lpstr>
      <vt:lpstr>Courier New</vt:lpstr>
      <vt:lpstr>Symbol</vt:lpstr>
      <vt:lpstr>Times New Roman</vt:lpstr>
      <vt:lpstr>Wingdings</vt:lpstr>
      <vt:lpstr>Blue Segoe 4-3 template-template_April-17-2007</vt:lpstr>
      <vt:lpstr>White with Courier font for code slides</vt:lpstr>
      <vt:lpstr>Annual Meeting April 25, 2023      League of Women Voters of Licking County</vt:lpstr>
      <vt:lpstr>Agenda</vt:lpstr>
      <vt:lpstr>President’s Report Membership</vt:lpstr>
      <vt:lpstr>President’s Report Membership</vt:lpstr>
      <vt:lpstr>Encouraging Enhanced Support    </vt:lpstr>
      <vt:lpstr>President’s Report</vt:lpstr>
      <vt:lpstr>Survey of Members</vt:lpstr>
      <vt:lpstr>Survey of Members</vt:lpstr>
      <vt:lpstr>Survey of Members</vt:lpstr>
      <vt:lpstr>Survey of Members</vt:lpstr>
      <vt:lpstr>President’s Report High School Voter Registration  Spring 2023</vt:lpstr>
      <vt:lpstr>President’s Report Voter Registration</vt:lpstr>
      <vt:lpstr>President’s Report</vt:lpstr>
      <vt:lpstr>President’s Report Fourth of July Festival</vt:lpstr>
      <vt:lpstr>President’s Report</vt:lpstr>
      <vt:lpstr>President’s Report Educational Events</vt:lpstr>
      <vt:lpstr>President’s Report Educational Events</vt:lpstr>
      <vt:lpstr>Observer Corps </vt:lpstr>
      <vt:lpstr>Observer Corps </vt:lpstr>
      <vt:lpstr>President’s Report Advocacy and Action </vt:lpstr>
      <vt:lpstr>President’s Report Advocacy and Action   </vt:lpstr>
      <vt:lpstr>President’s Report</vt:lpstr>
      <vt:lpstr> Donors           May  2022– April  2023</vt:lpstr>
      <vt:lpstr>Motions to Approve and New Business</vt:lpstr>
      <vt:lpstr>Treasurer’s Report</vt:lpstr>
      <vt:lpstr>Proposed Budget      2024-2025</vt:lpstr>
      <vt:lpstr>Leadership Nominations </vt:lpstr>
      <vt:lpstr>LWVLC Leadership  2023-2024 </vt:lpstr>
      <vt:lpstr>Program for Advocacy and Action  2022-2023  The Campaign for Making Democracy Work®</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League is back!</dc:title>
  <dc:creator>Rita Kipp</dc:creator>
  <cp:keywords/>
  <cp:lastModifiedBy>Mary Tuominen</cp:lastModifiedBy>
  <cp:revision>485</cp:revision>
  <cp:lastPrinted>2022-04-25T13:24:31Z</cp:lastPrinted>
  <dcterms:created xsi:type="dcterms:W3CDTF">2017-10-10T20:01:16Z</dcterms:created>
  <dcterms:modified xsi:type="dcterms:W3CDTF">2023-05-01T15:19:11Z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TC102867769990</vt:lpwstr>
  </property>
</Properties>
</file>